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wmf" ContentType="image/x-wmf"/>
  <Default Extension="bin" ContentType="application/vnd.openxmlformats-officedocument.oleObject"/>
  <Default Extension="png" ContentType="image/png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rgbClr val="00000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rgbClr val="00000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792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44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slide" Target="slides/slide76.xml"/><Relationship Id="rId79" Type="http://schemas.openxmlformats.org/officeDocument/2006/relationships/slide" Target="slides/slide77.xml"/><Relationship Id="rId80" Type="http://schemas.openxmlformats.org/officeDocument/2006/relationships/slide" Target="slides/slide78.xml"/><Relationship Id="rId81" Type="http://schemas.openxmlformats.org/officeDocument/2006/relationships/slide" Target="slides/slide79.xml"/><Relationship Id="rId82" Type="http://schemas.openxmlformats.org/officeDocument/2006/relationships/slide" Target="slides/slide80.xml"/><Relationship Id="rId83" Type="http://schemas.openxmlformats.org/officeDocument/2006/relationships/slide" Target="slides/slide81.xml"/><Relationship Id="rId84" Type="http://schemas.openxmlformats.org/officeDocument/2006/relationships/slide" Target="slides/slide82.xml"/><Relationship Id="rId85" Type="http://schemas.openxmlformats.org/officeDocument/2006/relationships/slide" Target="slides/slide83.xml"/><Relationship Id="rId86" Type="http://schemas.openxmlformats.org/officeDocument/2006/relationships/slide" Target="slides/slide84.xml"/><Relationship Id="rId87" Type="http://schemas.openxmlformats.org/officeDocument/2006/relationships/slide" Target="slides/slide85.xml"/><Relationship Id="rId88" Type="http://schemas.openxmlformats.org/officeDocument/2006/relationships/slide" Target="slides/slide86.xml"/><Relationship Id="rId89" Type="http://schemas.openxmlformats.org/officeDocument/2006/relationships/slide" Target="slides/slide87.xml"/><Relationship Id="rId90" Type="http://schemas.openxmlformats.org/officeDocument/2006/relationships/slide" Target="slides/slide88.xml"/><Relationship Id="rId91" Type="http://schemas.openxmlformats.org/officeDocument/2006/relationships/slide" Target="slides/slide89.xml"/><Relationship Id="rId92" Type="http://schemas.openxmlformats.org/officeDocument/2006/relationships/slide" Target="slides/slide90.xml"/><Relationship Id="rId93" Type="http://schemas.openxmlformats.org/officeDocument/2006/relationships/slide" Target="slides/slide91.xml"/><Relationship Id="rId94" Type="http://schemas.openxmlformats.org/officeDocument/2006/relationships/slide" Target="slides/slide92.xml"/><Relationship Id="rId95" Type="http://schemas.openxmlformats.org/officeDocument/2006/relationships/slide" Target="slides/slide93.xml"/><Relationship Id="rId96" Type="http://schemas.openxmlformats.org/officeDocument/2006/relationships/slide" Target="slides/slide94.xml"/><Relationship Id="rId97" Type="http://schemas.openxmlformats.org/officeDocument/2006/relationships/slide" Target="slides/slide95.xml"/><Relationship Id="rId98" Type="http://schemas.openxmlformats.org/officeDocument/2006/relationships/slide" Target="slides/slide96.xml"/><Relationship Id="rId99" Type="http://schemas.openxmlformats.org/officeDocument/2006/relationships/slide" Target="slides/slide97.xml"/><Relationship Id="rId100" Type="http://schemas.openxmlformats.org/officeDocument/2006/relationships/tableStyles" Target="tableStyles.xml"/><Relationship Id="rId101" Type="http://schemas.openxmlformats.org/officeDocument/2006/relationships/presProps" Target="presProps.xml"/><Relationship Id="rId102" Type="http://schemas.openxmlformats.org/officeDocument/2006/relationships/viewProps" Target="viewProps.xml"/><Relationship Id="rId10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1048991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B74EB7A5-1D99-434D-BC7D-A3D31D64DAFD}" type="datetimeFigureOut">
              <a:rPr lang="en-IN" smtClean="0"/>
              <a:t>21-06-2024</a:t>
            </a:fld>
            <a:endParaRPr lang="en-IN"/>
          </a:p>
        </p:txBody>
      </p:sp>
      <p:sp>
        <p:nvSpPr>
          <p:cNvPr id="1048992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IN"/>
          </a:p>
        </p:txBody>
      </p:sp>
      <p:sp>
        <p:nvSpPr>
          <p:cNvPr id="1048993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994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1048995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F0F44A7C-234D-4EC0-93EF-145F14E6C1E6}" type="slidenum">
              <a:rPr lang="en-IN" smtClean="0"/>
              <a:t>‹#›</a:t>
            </a:fld>
            <a:endParaRPr lang="en-I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4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IN"/>
          </a:p>
        </p:txBody>
      </p:sp>
      <p:sp>
        <p:nvSpPr>
          <p:cNvPr id="1048649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F0F44A7C-234D-4EC0-93EF-145F14E6C1E6}" type="slidenum">
              <a:rPr lang="en-IN" smtClean="0"/>
              <a:t>10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IN"/>
          </a:p>
        </p:txBody>
      </p:sp>
      <p:sp>
        <p:nvSpPr>
          <p:cNvPr id="1048655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F0F44A7C-234D-4EC0-93EF-145F14E6C1E6}" type="slidenum">
              <a:rPr lang="en-IN" smtClean="0"/>
              <a:t>11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9D23601-1585-4B8C-869C-F573A9F4B8DE}" type="datetimeFigureOut">
              <a:rPr lang="en-IN" smtClean="0"/>
              <a:t>21-06-2024</a:t>
            </a:fld>
            <a:endParaRPr lang="en-I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C8660AE-DF00-49E8-A091-2BB8900188E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94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94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9D23601-1585-4B8C-869C-F573A9F4B8DE}" type="datetimeFigureOut">
              <a:rPr lang="en-IN" smtClean="0"/>
              <a:t>21-06-2024</a:t>
            </a:fld>
            <a:endParaRPr lang="en-IN"/>
          </a:p>
        </p:txBody>
      </p:sp>
      <p:sp>
        <p:nvSpPr>
          <p:cNvPr id="104894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9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C8660AE-DF00-49E8-A091-2BB8900188E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2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96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96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9D23601-1585-4B8C-869C-F573A9F4B8DE}" type="datetimeFigureOut">
              <a:rPr lang="en-IN" smtClean="0"/>
              <a:t>21-06-2024</a:t>
            </a:fld>
            <a:endParaRPr lang="en-IN"/>
          </a:p>
        </p:txBody>
      </p:sp>
      <p:sp>
        <p:nvSpPr>
          <p:cNvPr id="104896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96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C8660AE-DF00-49E8-A091-2BB8900188E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968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969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97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9D23601-1585-4B8C-869C-F573A9F4B8DE}" type="datetimeFigureOut">
              <a:rPr lang="en-IN" smtClean="0"/>
              <a:t>21-06-2024</a:t>
            </a:fld>
            <a:endParaRPr lang="en-IN"/>
          </a:p>
        </p:txBody>
      </p:sp>
      <p:sp>
        <p:nvSpPr>
          <p:cNvPr id="104897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97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C8660AE-DF00-49E8-A091-2BB8900188E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3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974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975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97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977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97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9D23601-1585-4B8C-869C-F573A9F4B8DE}" type="datetimeFigureOut">
              <a:rPr lang="en-IN" smtClean="0"/>
              <a:t>21-06-2024</a:t>
            </a:fld>
            <a:endParaRPr lang="en-IN"/>
          </a:p>
        </p:txBody>
      </p:sp>
      <p:sp>
        <p:nvSpPr>
          <p:cNvPr id="104897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98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C8660AE-DF00-49E8-A091-2BB8900188E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93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9D23601-1585-4B8C-869C-F573A9F4B8DE}" type="datetimeFigureOut">
              <a:rPr lang="en-IN" smtClean="0"/>
              <a:t>21-06-2024</a:t>
            </a:fld>
            <a:endParaRPr lang="en-IN"/>
          </a:p>
        </p:txBody>
      </p:sp>
      <p:sp>
        <p:nvSpPr>
          <p:cNvPr id="104893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94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C8660AE-DF00-49E8-A091-2BB8900188E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9D23601-1585-4B8C-869C-F573A9F4B8DE}" type="datetimeFigureOut">
              <a:rPr lang="en-IN" smtClean="0"/>
              <a:t>21-06-2024</a:t>
            </a:fld>
            <a:endParaRPr lang="en-IN"/>
          </a:p>
        </p:txBody>
      </p:sp>
      <p:sp>
        <p:nvSpPr>
          <p:cNvPr id="10489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9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C8660AE-DF00-49E8-A091-2BB8900188E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985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98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98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9D23601-1585-4B8C-869C-F573A9F4B8DE}" type="datetimeFigureOut">
              <a:rPr lang="en-IN" smtClean="0"/>
              <a:t>21-06-2024</a:t>
            </a:fld>
            <a:endParaRPr lang="en-IN"/>
          </a:p>
        </p:txBody>
      </p:sp>
      <p:sp>
        <p:nvSpPr>
          <p:cNvPr id="104898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98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C8660AE-DF00-49E8-A091-2BB8900188E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1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952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IN"/>
          </a:p>
        </p:txBody>
      </p:sp>
      <p:sp>
        <p:nvSpPr>
          <p:cNvPr id="1048953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95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9D23601-1585-4B8C-869C-F573A9F4B8DE}" type="datetimeFigureOut">
              <a:rPr lang="en-IN" smtClean="0"/>
              <a:t>21-06-2024</a:t>
            </a:fld>
            <a:endParaRPr lang="en-IN"/>
          </a:p>
        </p:txBody>
      </p:sp>
      <p:sp>
        <p:nvSpPr>
          <p:cNvPr id="104895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95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C8660AE-DF00-49E8-A091-2BB8900188E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95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9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9D23601-1585-4B8C-869C-F573A9F4B8DE}" type="datetimeFigureOut">
              <a:rPr lang="en-IN" smtClean="0"/>
              <a:t>21-06-2024</a:t>
            </a:fld>
            <a:endParaRPr lang="en-IN"/>
          </a:p>
        </p:txBody>
      </p:sp>
      <p:sp>
        <p:nvSpPr>
          <p:cNvPr id="10489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9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C8660AE-DF00-49E8-A091-2BB8900188E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1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94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94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9D23601-1585-4B8C-869C-F573A9F4B8DE}" type="datetimeFigureOut">
              <a:rPr lang="en-IN" smtClean="0"/>
              <a:t>21-06-2024</a:t>
            </a:fld>
            <a:endParaRPr lang="en-IN"/>
          </a:p>
        </p:txBody>
      </p:sp>
      <p:sp>
        <p:nvSpPr>
          <p:cNvPr id="104894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94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C8660AE-DF00-49E8-A091-2BB8900188E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23601-1585-4B8C-869C-F573A9F4B8DE}" type="datetimeFigureOut">
              <a:rPr lang="en-IN" smtClean="0"/>
              <a:t>21-06-2024</a:t>
            </a:fld>
            <a:endParaRPr lang="en-I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660AE-DF00-49E8-A091-2BB8900188EA}" type="slidenum">
              <a:rPr lang="en-IN" smtClean="0"/>
              <a:t>‹#›</a:t>
            </a:fld>
            <a:endParaRPr lang="en-I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0.bin"/><Relationship Id="rId3" Type="http://schemas.openxmlformats.org/officeDocument/2006/relationships/image" Target="../media/image2.emf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1.bin"/><Relationship Id="rId3" Type="http://schemas.openxmlformats.org/officeDocument/2006/relationships/image" Target="../media/image2.emf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.bin"/><Relationship Id="rId3" Type="http://schemas.openxmlformats.org/officeDocument/2006/relationships/image" Target="../media/image2.emf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4.jpeg"/><Relationship Id="rId3" Type="http://schemas.openxmlformats.org/officeDocument/2006/relationships/oleObject" Target="../embeddings/oleObject3.bin"/><Relationship Id="rId4" Type="http://schemas.openxmlformats.org/officeDocument/2006/relationships/image" Target="../media/image5.emf"/><Relationship Id="rId5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4.bin"/><Relationship Id="rId3" Type="http://schemas.openxmlformats.org/officeDocument/2006/relationships/image" Target="../media/image6.emf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7.jpeg"/><Relationship Id="rId3" Type="http://schemas.openxmlformats.org/officeDocument/2006/relationships/oleObject" Target="../embeddings/oleObject5.bin"/><Relationship Id="rId4" Type="http://schemas.openxmlformats.org/officeDocument/2006/relationships/image" Target="../media/image8.emf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6.bin"/><Relationship Id="rId3" Type="http://schemas.openxmlformats.org/officeDocument/2006/relationships/image" Target="../media/image9.emf"/><Relationship Id="rId4" Type="http://schemas.openxmlformats.org/officeDocument/2006/relationships/oleObject" Target="../embeddings/oleObject7.bin"/><Relationship Id="rId5" Type="http://schemas.openxmlformats.org/officeDocument/2006/relationships/image" Target="../media/image10.emf"/><Relationship Id="rId6" Type="http://schemas.openxmlformats.org/officeDocument/2006/relationships/oleObject" Target="../embeddings/oleObject8.bin"/><Relationship Id="rId7" Type="http://schemas.openxmlformats.org/officeDocument/2006/relationships/image" Target="../media/image11.emf"/><Relationship Id="rId8" Type="http://schemas.openxmlformats.org/officeDocument/2006/relationships/oleObject" Target="../embeddings/oleObject9.bin"/><Relationship Id="rId9" Type="http://schemas.openxmlformats.org/officeDocument/2006/relationships/image" Target="../media/image12.emf"/><Relationship Id="rId10" Type="http://schemas.openxmlformats.org/officeDocument/2006/relationships/oleObject" Target="../embeddings/oleObject10.bin"/><Relationship Id="rId11" Type="http://schemas.openxmlformats.org/officeDocument/2006/relationships/image" Target="../media/image13.emf"/><Relationship Id="rId12" Type="http://schemas.openxmlformats.org/officeDocument/2006/relationships/oleObject" Target="../embeddings/oleObject11.bin"/><Relationship Id="rId13" Type="http://schemas.openxmlformats.org/officeDocument/2006/relationships/image" Target="../media/image14.emf"/><Relationship Id="rId14" Type="http://schemas.openxmlformats.org/officeDocument/2006/relationships/oleObject" Target="../embeddings/oleObject12.bin"/><Relationship Id="rId15" Type="http://schemas.openxmlformats.org/officeDocument/2006/relationships/image" Target="../media/image15.emf"/><Relationship Id="rId16" Type="http://schemas.openxmlformats.org/officeDocument/2006/relationships/oleObject" Target="../embeddings/oleObject13.bin"/><Relationship Id="rId17" Type="http://schemas.openxmlformats.org/officeDocument/2006/relationships/image" Target="../media/image16.emf"/><Relationship Id="rId18" Type="http://schemas.openxmlformats.org/officeDocument/2006/relationships/oleObject" Target="../embeddings/oleObject14.bin"/><Relationship Id="rId19" Type="http://schemas.openxmlformats.org/officeDocument/2006/relationships/image" Target="../media/image17.emf"/><Relationship Id="rId20" Type="http://schemas.openxmlformats.org/officeDocument/2006/relationships/oleObject" Target="../embeddings/oleObject15.bin"/><Relationship Id="rId21" Type="http://schemas.openxmlformats.org/officeDocument/2006/relationships/image" Target="../media/image18.wmf"/><Relationship Id="rId22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16.bin"/><Relationship Id="rId3" Type="http://schemas.openxmlformats.org/officeDocument/2006/relationships/image" Target="../media/image19.wmf"/><Relationship Id="rId4" Type="http://schemas.openxmlformats.org/officeDocument/2006/relationships/oleObject" Target="../embeddings/oleObject17.bin"/><Relationship Id="rId5" Type="http://schemas.openxmlformats.org/officeDocument/2006/relationships/image" Target="../media/image20.wmf"/><Relationship Id="rId6" Type="http://schemas.openxmlformats.org/officeDocument/2006/relationships/oleObject" Target="../embeddings/oleObject18.bin"/><Relationship Id="rId7" Type="http://schemas.openxmlformats.org/officeDocument/2006/relationships/image" Target="../media/image21.emf"/><Relationship Id="rId8" Type="http://schemas.openxmlformats.org/officeDocument/2006/relationships/slideLayout" Target="../slideLayouts/slideLayout1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19.bin"/><Relationship Id="rId3" Type="http://schemas.openxmlformats.org/officeDocument/2006/relationships/image" Target="../media/image22.emf"/><Relationship Id="rId4" Type="http://schemas.openxmlformats.org/officeDocument/2006/relationships/oleObject" Target="../embeddings/oleObject20.bin"/><Relationship Id="rId5" Type="http://schemas.openxmlformats.org/officeDocument/2006/relationships/image" Target="../media/image23.emf"/><Relationship Id="rId6" Type="http://schemas.openxmlformats.org/officeDocument/2006/relationships/oleObject" Target="../embeddings/oleObject21.bin"/><Relationship Id="rId7" Type="http://schemas.openxmlformats.org/officeDocument/2006/relationships/image" Target="../media/image24.emf"/><Relationship Id="rId8" Type="http://schemas.openxmlformats.org/officeDocument/2006/relationships/slideLayout" Target="../slideLayouts/slideLayout1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5.jpeg"/><Relationship Id="rId3" Type="http://schemas.openxmlformats.org/officeDocument/2006/relationships/slideLayout" Target="../slideLayouts/slideLayout1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6.jpeg"/><Relationship Id="rId3" Type="http://schemas.openxmlformats.org/officeDocument/2006/relationships/slideLayout" Target="../slideLayouts/slideLayout1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2.bin"/><Relationship Id="rId3" Type="http://schemas.openxmlformats.org/officeDocument/2006/relationships/image" Target="../media/image27.emf"/><Relationship Id="rId4" Type="http://schemas.openxmlformats.org/officeDocument/2006/relationships/slideLayout" Target="../slideLayouts/slideLayout1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3.bin"/><Relationship Id="rId3" Type="http://schemas.openxmlformats.org/officeDocument/2006/relationships/image" Target="../media/image28.wmf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slideLayout" Target="../slideLayouts/slideLayout1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31.png"/><Relationship Id="rId3" Type="http://schemas.openxmlformats.org/officeDocument/2006/relationships/slideLayout" Target="../slideLayouts/slideLayout1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4.bin"/><Relationship Id="rId3" Type="http://schemas.openxmlformats.org/officeDocument/2006/relationships/image" Target="../media/image32.emf"/><Relationship Id="rId4" Type="http://schemas.openxmlformats.org/officeDocument/2006/relationships/slideLayout" Target="../slideLayouts/slideLayout1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5.bin"/><Relationship Id="rId3" Type="http://schemas.openxmlformats.org/officeDocument/2006/relationships/image" Target="../media/image33.wmf"/><Relationship Id="rId4" Type="http://schemas.openxmlformats.org/officeDocument/2006/relationships/image" Target="../media/image34.png"/><Relationship Id="rId5" Type="http://schemas.openxmlformats.org/officeDocument/2006/relationships/slideLayout" Target="../slideLayouts/slideLayout1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35.png"/><Relationship Id="rId3" Type="http://schemas.openxmlformats.org/officeDocument/2006/relationships/slideLayout" Target="../slideLayouts/slideLayout1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6.bin"/><Relationship Id="rId3" Type="http://schemas.openxmlformats.org/officeDocument/2006/relationships/image" Target="../media/image2.emf"/><Relationship Id="rId4" Type="http://schemas.openxmlformats.org/officeDocument/2006/relationships/slideLayout" Target="../slideLayouts/slideLayout1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7.bin"/><Relationship Id="rId3" Type="http://schemas.openxmlformats.org/officeDocument/2006/relationships/image" Target="../media/image9.emf"/><Relationship Id="rId4" Type="http://schemas.openxmlformats.org/officeDocument/2006/relationships/oleObject" Target="../embeddings/oleObject28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29.bin"/><Relationship Id="rId7" Type="http://schemas.openxmlformats.org/officeDocument/2006/relationships/image" Target="../media/image14.emf"/><Relationship Id="rId8" Type="http://schemas.openxmlformats.org/officeDocument/2006/relationships/oleObject" Target="../embeddings/oleObject30.bin"/><Relationship Id="rId9" Type="http://schemas.openxmlformats.org/officeDocument/2006/relationships/image" Target="../media/image15.emf"/><Relationship Id="rId10" Type="http://schemas.openxmlformats.org/officeDocument/2006/relationships/oleObject" Target="../embeddings/oleObject31.bin"/><Relationship Id="rId11" Type="http://schemas.openxmlformats.org/officeDocument/2006/relationships/image" Target="../media/image16.emf"/><Relationship Id="rId12" Type="http://schemas.openxmlformats.org/officeDocument/2006/relationships/oleObject" Target="../embeddings/oleObject32.bin"/><Relationship Id="rId13" Type="http://schemas.openxmlformats.org/officeDocument/2006/relationships/image" Target="../media/image17.emf"/><Relationship Id="rId14" Type="http://schemas.openxmlformats.org/officeDocument/2006/relationships/slideLayout" Target="../slideLayouts/slideLayout1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33.bin"/><Relationship Id="rId3" Type="http://schemas.openxmlformats.org/officeDocument/2006/relationships/image" Target="../media/image9.emf"/><Relationship Id="rId4" Type="http://schemas.openxmlformats.org/officeDocument/2006/relationships/oleObject" Target="../embeddings/oleObject34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35.bin"/><Relationship Id="rId7" Type="http://schemas.openxmlformats.org/officeDocument/2006/relationships/image" Target="../media/image14.emf"/><Relationship Id="rId8" Type="http://schemas.openxmlformats.org/officeDocument/2006/relationships/oleObject" Target="../embeddings/oleObject36.bin"/><Relationship Id="rId9" Type="http://schemas.openxmlformats.org/officeDocument/2006/relationships/image" Target="../media/image15.emf"/><Relationship Id="rId10" Type="http://schemas.openxmlformats.org/officeDocument/2006/relationships/oleObject" Target="../embeddings/oleObject37.bin"/><Relationship Id="rId11" Type="http://schemas.openxmlformats.org/officeDocument/2006/relationships/image" Target="../media/image16.emf"/><Relationship Id="rId12" Type="http://schemas.openxmlformats.org/officeDocument/2006/relationships/oleObject" Target="../embeddings/oleObject38.bin"/><Relationship Id="rId13" Type="http://schemas.openxmlformats.org/officeDocument/2006/relationships/image" Target="../media/image17.emf"/><Relationship Id="rId14" Type="http://schemas.openxmlformats.org/officeDocument/2006/relationships/image" Target="../media/image36.png"/><Relationship Id="rId15" Type="http://schemas.openxmlformats.org/officeDocument/2006/relationships/image" Target="../media/image37.png"/><Relationship Id="rId16" Type="http://schemas.openxmlformats.org/officeDocument/2006/relationships/oleObject" Target="../embeddings/oleObject39.bin"/><Relationship Id="rId17" Type="http://schemas.openxmlformats.org/officeDocument/2006/relationships/image" Target="../media/image38.wmf"/><Relationship Id="rId18" Type="http://schemas.openxmlformats.org/officeDocument/2006/relationships/oleObject" Target="../embeddings/oleObject40.bin"/><Relationship Id="rId19" Type="http://schemas.openxmlformats.org/officeDocument/2006/relationships/image" Target="../media/image39.wmf"/><Relationship Id="rId20" Type="http://schemas.openxmlformats.org/officeDocument/2006/relationships/slideLayout" Target="../slideLayouts/slideLayout1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41.bin"/><Relationship Id="rId3" Type="http://schemas.openxmlformats.org/officeDocument/2006/relationships/image" Target="../media/image9.emf"/><Relationship Id="rId4" Type="http://schemas.openxmlformats.org/officeDocument/2006/relationships/oleObject" Target="../embeddings/oleObject42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43.bin"/><Relationship Id="rId7" Type="http://schemas.openxmlformats.org/officeDocument/2006/relationships/image" Target="../media/image14.emf"/><Relationship Id="rId8" Type="http://schemas.openxmlformats.org/officeDocument/2006/relationships/oleObject" Target="../embeddings/oleObject44.bin"/><Relationship Id="rId9" Type="http://schemas.openxmlformats.org/officeDocument/2006/relationships/image" Target="../media/image15.emf"/><Relationship Id="rId10" Type="http://schemas.openxmlformats.org/officeDocument/2006/relationships/oleObject" Target="../embeddings/oleObject45.bin"/><Relationship Id="rId11" Type="http://schemas.openxmlformats.org/officeDocument/2006/relationships/image" Target="../media/image16.emf"/><Relationship Id="rId12" Type="http://schemas.openxmlformats.org/officeDocument/2006/relationships/oleObject" Target="../embeddings/oleObject46.bin"/><Relationship Id="rId13" Type="http://schemas.openxmlformats.org/officeDocument/2006/relationships/image" Target="../media/image17.emf"/><Relationship Id="rId14" Type="http://schemas.openxmlformats.org/officeDocument/2006/relationships/image" Target="../media/image40.png"/><Relationship Id="rId15" Type="http://schemas.openxmlformats.org/officeDocument/2006/relationships/slideLayout" Target="../slideLayouts/slideLayout1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47.bin"/><Relationship Id="rId3" Type="http://schemas.openxmlformats.org/officeDocument/2006/relationships/image" Target="../media/image9.emf"/><Relationship Id="rId4" Type="http://schemas.openxmlformats.org/officeDocument/2006/relationships/oleObject" Target="../embeddings/oleObject48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49.bin"/><Relationship Id="rId7" Type="http://schemas.openxmlformats.org/officeDocument/2006/relationships/image" Target="../media/image14.emf"/><Relationship Id="rId8" Type="http://schemas.openxmlformats.org/officeDocument/2006/relationships/oleObject" Target="../embeddings/oleObject50.bin"/><Relationship Id="rId9" Type="http://schemas.openxmlformats.org/officeDocument/2006/relationships/image" Target="../media/image15.emf"/><Relationship Id="rId10" Type="http://schemas.openxmlformats.org/officeDocument/2006/relationships/oleObject" Target="../embeddings/oleObject51.bin"/><Relationship Id="rId11" Type="http://schemas.openxmlformats.org/officeDocument/2006/relationships/image" Target="../media/image16.emf"/><Relationship Id="rId12" Type="http://schemas.openxmlformats.org/officeDocument/2006/relationships/oleObject" Target="../embeddings/oleObject52.bin"/><Relationship Id="rId13" Type="http://schemas.openxmlformats.org/officeDocument/2006/relationships/image" Target="../media/image17.emf"/><Relationship Id="rId14" Type="http://schemas.openxmlformats.org/officeDocument/2006/relationships/image" Target="../media/image41.png"/><Relationship Id="rId15" Type="http://schemas.openxmlformats.org/officeDocument/2006/relationships/slideLayout" Target="../slideLayouts/slideLayout1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53.bin"/><Relationship Id="rId3" Type="http://schemas.openxmlformats.org/officeDocument/2006/relationships/image" Target="../media/image9.emf"/><Relationship Id="rId4" Type="http://schemas.openxmlformats.org/officeDocument/2006/relationships/oleObject" Target="../embeddings/oleObject54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55.bin"/><Relationship Id="rId7" Type="http://schemas.openxmlformats.org/officeDocument/2006/relationships/image" Target="../media/image14.emf"/><Relationship Id="rId8" Type="http://schemas.openxmlformats.org/officeDocument/2006/relationships/oleObject" Target="../embeddings/oleObject56.bin"/><Relationship Id="rId9" Type="http://schemas.openxmlformats.org/officeDocument/2006/relationships/image" Target="../media/image15.emf"/><Relationship Id="rId10" Type="http://schemas.openxmlformats.org/officeDocument/2006/relationships/oleObject" Target="../embeddings/oleObject57.bin"/><Relationship Id="rId11" Type="http://schemas.openxmlformats.org/officeDocument/2006/relationships/image" Target="../media/image16.emf"/><Relationship Id="rId12" Type="http://schemas.openxmlformats.org/officeDocument/2006/relationships/oleObject" Target="../embeddings/oleObject58.bin"/><Relationship Id="rId13" Type="http://schemas.openxmlformats.org/officeDocument/2006/relationships/image" Target="../media/image17.emf"/><Relationship Id="rId14" Type="http://schemas.openxmlformats.org/officeDocument/2006/relationships/image" Target="../media/image42.jpeg"/><Relationship Id="rId15" Type="http://schemas.openxmlformats.org/officeDocument/2006/relationships/slideLayout" Target="../slideLayouts/slideLayout1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43.jpeg"/><Relationship Id="rId3" Type="http://schemas.openxmlformats.org/officeDocument/2006/relationships/slideLayout" Target="../slideLayouts/slideLayout1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59.bin"/><Relationship Id="rId3" Type="http://schemas.openxmlformats.org/officeDocument/2006/relationships/image" Target="../media/image44.wmf"/><Relationship Id="rId4" Type="http://schemas.openxmlformats.org/officeDocument/2006/relationships/oleObject" Target="../embeddings/oleObject60.bin"/><Relationship Id="rId5" Type="http://schemas.openxmlformats.org/officeDocument/2006/relationships/image" Target="../media/image45.emf"/><Relationship Id="rId6" Type="http://schemas.openxmlformats.org/officeDocument/2006/relationships/oleObject" Target="../embeddings/oleObject61.bin"/><Relationship Id="rId7" Type="http://schemas.openxmlformats.org/officeDocument/2006/relationships/image" Target="../media/image46.emf"/><Relationship Id="rId8" Type="http://schemas.openxmlformats.org/officeDocument/2006/relationships/oleObject" Target="../embeddings/oleObject62.bin"/><Relationship Id="rId9" Type="http://schemas.openxmlformats.org/officeDocument/2006/relationships/image" Target="../media/image47.emf"/><Relationship Id="rId10" Type="http://schemas.openxmlformats.org/officeDocument/2006/relationships/slideLayout" Target="../slideLayouts/slideLayout1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48.png"/><Relationship Id="rId3" Type="http://schemas.openxmlformats.org/officeDocument/2006/relationships/slideLayout" Target="../slideLayouts/slideLayout1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49.jpeg"/><Relationship Id="rId3" Type="http://schemas.openxmlformats.org/officeDocument/2006/relationships/slideLayout" Target="../slideLayouts/slideLayout1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50.jpeg"/><Relationship Id="rId3" Type="http://schemas.openxmlformats.org/officeDocument/2006/relationships/slideLayout" Target="../slideLayouts/slideLayout1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51.jpeg"/><Relationship Id="rId3" Type="http://schemas.openxmlformats.org/officeDocument/2006/relationships/image" Target="../media/image52.jpeg"/><Relationship Id="rId4" Type="http://schemas.openxmlformats.org/officeDocument/2006/relationships/slideLayout" Target="../slideLayouts/slideLayout1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53.png"/><Relationship Id="rId3" Type="http://schemas.openxmlformats.org/officeDocument/2006/relationships/oleObject" Target="../embeddings/oleObject63.bin"/><Relationship Id="rId4" Type="http://schemas.openxmlformats.org/officeDocument/2006/relationships/image" Target="../media/image54.emf"/><Relationship Id="rId5" Type="http://schemas.openxmlformats.org/officeDocument/2006/relationships/oleObject" Target="../embeddings/oleObject64.bin"/><Relationship Id="rId6" Type="http://schemas.openxmlformats.org/officeDocument/2006/relationships/image" Target="../media/image55.emf"/><Relationship Id="rId7" Type="http://schemas.openxmlformats.org/officeDocument/2006/relationships/oleObject" Target="../embeddings/oleObject65.bin"/><Relationship Id="rId8" Type="http://schemas.openxmlformats.org/officeDocument/2006/relationships/slideLayout" Target="../slideLayouts/slideLayout1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56.jpeg"/><Relationship Id="rId3" Type="http://schemas.openxmlformats.org/officeDocument/2006/relationships/slideLayout" Target="../slideLayouts/slideLayout1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57.png"/><Relationship Id="rId3" Type="http://schemas.openxmlformats.org/officeDocument/2006/relationships/image" Target="../media/image58.jpeg"/><Relationship Id="rId4" Type="http://schemas.openxmlformats.org/officeDocument/2006/relationships/oleObject" Target="../embeddings/oleObject66.bin"/><Relationship Id="rId5" Type="http://schemas.openxmlformats.org/officeDocument/2006/relationships/image" Target="../media/image59.wmf"/><Relationship Id="rId6" Type="http://schemas.openxmlformats.org/officeDocument/2006/relationships/oleObject" Target="../embeddings/oleObject67.bin"/><Relationship Id="rId7" Type="http://schemas.openxmlformats.org/officeDocument/2006/relationships/image" Target="../media/image60.wmf"/><Relationship Id="rId8" Type="http://schemas.openxmlformats.org/officeDocument/2006/relationships/slideLayout" Target="../slideLayouts/slideLayout1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61.jpeg"/><Relationship Id="rId3" Type="http://schemas.openxmlformats.org/officeDocument/2006/relationships/slideLayout" Target="../slideLayouts/slideLayout1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68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69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70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71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72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73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74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75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76.bin"/><Relationship Id="rId19" Type="http://schemas.openxmlformats.org/officeDocument/2006/relationships/image" Target="../media/image70.emf"/><Relationship Id="rId20" Type="http://schemas.openxmlformats.org/officeDocument/2006/relationships/oleObject" Target="../embeddings/oleObject77.bin"/><Relationship Id="rId21" Type="http://schemas.openxmlformats.org/officeDocument/2006/relationships/image" Target="../media/image71.emf"/><Relationship Id="rId22" Type="http://schemas.openxmlformats.org/officeDocument/2006/relationships/image" Target="../media/image72.png"/><Relationship Id="rId23" Type="http://schemas.openxmlformats.org/officeDocument/2006/relationships/slideLayout" Target="../slideLayouts/slideLayout1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78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79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80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81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82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83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84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85.bin"/><Relationship Id="rId17" Type="http://schemas.openxmlformats.org/officeDocument/2006/relationships/image" Target="../media/image69.emf"/><Relationship Id="rId18" Type="http://schemas.openxmlformats.org/officeDocument/2006/relationships/slideLayout" Target="../slideLayouts/slideLayout1.xml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86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87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88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89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90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91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92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93.bin"/><Relationship Id="rId17" Type="http://schemas.openxmlformats.org/officeDocument/2006/relationships/image" Target="../media/image69.emf"/><Relationship Id="rId18" Type="http://schemas.openxmlformats.org/officeDocument/2006/relationships/slideLayout" Target="../slideLayouts/slideLayout1.xml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94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95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96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97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98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99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100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101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102.bin"/><Relationship Id="rId19" Type="http://schemas.openxmlformats.org/officeDocument/2006/relationships/image" Target="../media/image73.emf"/><Relationship Id="rId20" Type="http://schemas.openxmlformats.org/officeDocument/2006/relationships/slideLayout" Target="../slideLayouts/slideLayout1.xml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103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104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105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106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107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108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109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110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111.bin"/><Relationship Id="rId19" Type="http://schemas.openxmlformats.org/officeDocument/2006/relationships/image" Target="../media/image74.emf"/><Relationship Id="rId20" Type="http://schemas.openxmlformats.org/officeDocument/2006/relationships/oleObject" Target="../embeddings/oleObject112.bin"/><Relationship Id="rId21" Type="http://schemas.openxmlformats.org/officeDocument/2006/relationships/image" Target="../media/image75.emf"/><Relationship Id="rId22" Type="http://schemas.openxmlformats.org/officeDocument/2006/relationships/image" Target="../media/image76.png"/><Relationship Id="rId23" Type="http://schemas.openxmlformats.org/officeDocument/2006/relationships/slideLayout" Target="../slideLayouts/slideLayout1.xml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113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114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115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116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117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118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119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120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121.bin"/><Relationship Id="rId19" Type="http://schemas.openxmlformats.org/officeDocument/2006/relationships/image" Target="../media/image77.emf"/><Relationship Id="rId20" Type="http://schemas.openxmlformats.org/officeDocument/2006/relationships/oleObject" Target="../embeddings/oleObject122.bin"/><Relationship Id="rId21" Type="http://schemas.openxmlformats.org/officeDocument/2006/relationships/image" Target="../media/image78.wmf"/><Relationship Id="rId22" Type="http://schemas.openxmlformats.org/officeDocument/2006/relationships/slideLayout" Target="../slideLayouts/slideLayout1.xml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123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124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125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126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127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128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129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130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131.bin"/><Relationship Id="rId19" Type="http://schemas.openxmlformats.org/officeDocument/2006/relationships/image" Target="../media/image79.emf"/><Relationship Id="rId20" Type="http://schemas.openxmlformats.org/officeDocument/2006/relationships/oleObject" Target="../embeddings/oleObject132.bin"/><Relationship Id="rId21" Type="http://schemas.openxmlformats.org/officeDocument/2006/relationships/image" Target="../media/image80.emf"/><Relationship Id="rId22" Type="http://schemas.openxmlformats.org/officeDocument/2006/relationships/oleObject" Target="../embeddings/oleObject133.bin"/><Relationship Id="rId23" Type="http://schemas.openxmlformats.org/officeDocument/2006/relationships/oleObject" Target="../embeddings/oleObject134.bin"/><Relationship Id="rId24" Type="http://schemas.openxmlformats.org/officeDocument/2006/relationships/slideLayout" Target="../slideLayouts/slideLayout1.xml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135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136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137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138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139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140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141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142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143.bin"/><Relationship Id="rId19" Type="http://schemas.openxmlformats.org/officeDocument/2006/relationships/image" Target="../media/image81.emf"/><Relationship Id="rId20" Type="http://schemas.openxmlformats.org/officeDocument/2006/relationships/oleObject" Target="../embeddings/oleObject144.bin"/><Relationship Id="rId21" Type="http://schemas.openxmlformats.org/officeDocument/2006/relationships/image" Target="../media/image82.emf"/><Relationship Id="rId22" Type="http://schemas.openxmlformats.org/officeDocument/2006/relationships/image" Target="../media/image83.jpeg"/><Relationship Id="rId23" Type="http://schemas.openxmlformats.org/officeDocument/2006/relationships/slideLayout" Target="../slideLayouts/slideLayout1.xml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145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146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147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148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149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150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151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152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153.bin"/><Relationship Id="rId19" Type="http://schemas.openxmlformats.org/officeDocument/2006/relationships/image" Target="../media/image84.emf"/><Relationship Id="rId20" Type="http://schemas.openxmlformats.org/officeDocument/2006/relationships/oleObject" Target="../embeddings/oleObject154.bin"/><Relationship Id="rId21" Type="http://schemas.openxmlformats.org/officeDocument/2006/relationships/image" Target="../media/image85.emf"/><Relationship Id="rId22" Type="http://schemas.openxmlformats.org/officeDocument/2006/relationships/oleObject" Target="../embeddings/oleObject155.bin"/><Relationship Id="rId23" Type="http://schemas.openxmlformats.org/officeDocument/2006/relationships/slideLayout" Target="../slideLayouts/slideLayout1.xml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156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157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158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159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160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161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162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163.bin"/><Relationship Id="rId17" Type="http://schemas.openxmlformats.org/officeDocument/2006/relationships/image" Target="../media/image69.emf"/><Relationship Id="rId18" Type="http://schemas.openxmlformats.org/officeDocument/2006/relationships/slideLayout" Target="../slideLayouts/slideLayout1.xml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164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165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166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167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168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169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170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171.bin"/><Relationship Id="rId17" Type="http://schemas.openxmlformats.org/officeDocument/2006/relationships/image" Target="../media/image69.emf"/><Relationship Id="rId18" Type="http://schemas.openxmlformats.org/officeDocument/2006/relationships/image" Target="../media/image86.jpeg"/><Relationship Id="rId19" Type="http://schemas.openxmlformats.org/officeDocument/2006/relationships/slideLayout" Target="../slideLayouts/slideLayout1.xml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172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173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174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175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176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177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178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179.bin"/><Relationship Id="rId17" Type="http://schemas.openxmlformats.org/officeDocument/2006/relationships/image" Target="../media/image69.emf"/><Relationship Id="rId18" Type="http://schemas.openxmlformats.org/officeDocument/2006/relationships/slideLayout" Target="../slideLayouts/slideLayout1.xml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180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181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182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183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184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185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186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187.bin"/><Relationship Id="rId17" Type="http://schemas.openxmlformats.org/officeDocument/2006/relationships/image" Target="../media/image69.emf"/><Relationship Id="rId18" Type="http://schemas.openxmlformats.org/officeDocument/2006/relationships/image" Target="../media/image87.png"/><Relationship Id="rId19" Type="http://schemas.openxmlformats.org/officeDocument/2006/relationships/slideLayout" Target="../slideLayouts/slideLayout1.xml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188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189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190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191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192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193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194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195.bin"/><Relationship Id="rId17" Type="http://schemas.openxmlformats.org/officeDocument/2006/relationships/image" Target="../media/image69.emf"/><Relationship Id="rId18" Type="http://schemas.openxmlformats.org/officeDocument/2006/relationships/image" Target="../media/image88.png"/><Relationship Id="rId19" Type="http://schemas.openxmlformats.org/officeDocument/2006/relationships/oleObject" Target="../embeddings/oleObject196.bin"/><Relationship Id="rId20" Type="http://schemas.openxmlformats.org/officeDocument/2006/relationships/image" Target="../media/image89.emf"/><Relationship Id="rId21" Type="http://schemas.openxmlformats.org/officeDocument/2006/relationships/oleObject" Target="../embeddings/oleObject197.bin"/><Relationship Id="rId22" Type="http://schemas.openxmlformats.org/officeDocument/2006/relationships/image" Target="../media/image90.wmf"/><Relationship Id="rId23" Type="http://schemas.openxmlformats.org/officeDocument/2006/relationships/oleObject" Target="../embeddings/oleObject198.bin"/><Relationship Id="rId24" Type="http://schemas.openxmlformats.org/officeDocument/2006/relationships/image" Target="../media/image91.emf"/><Relationship Id="rId25" Type="http://schemas.openxmlformats.org/officeDocument/2006/relationships/slideLayout" Target="../slideLayouts/slideLayout1.xml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199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200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201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202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203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204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205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206.bin"/><Relationship Id="rId17" Type="http://schemas.openxmlformats.org/officeDocument/2006/relationships/image" Target="../media/image69.emf"/><Relationship Id="rId18" Type="http://schemas.openxmlformats.org/officeDocument/2006/relationships/slideLayout" Target="../slideLayouts/slideLayout1.xml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07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208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209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210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211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212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213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214.bin"/><Relationship Id="rId17" Type="http://schemas.openxmlformats.org/officeDocument/2006/relationships/image" Target="../media/image69.emf"/><Relationship Id="rId18" Type="http://schemas.openxmlformats.org/officeDocument/2006/relationships/slideLayout" Target="../slideLayouts/slideLayout1.xml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15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216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217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218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219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220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221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222.bin"/><Relationship Id="rId17" Type="http://schemas.openxmlformats.org/officeDocument/2006/relationships/image" Target="../media/image69.emf"/><Relationship Id="rId18" Type="http://schemas.openxmlformats.org/officeDocument/2006/relationships/image" Target="../media/image92.png"/><Relationship Id="rId19" Type="http://schemas.openxmlformats.org/officeDocument/2006/relationships/oleObject" Target="../embeddings/oleObject223.bin"/><Relationship Id="rId20" Type="http://schemas.openxmlformats.org/officeDocument/2006/relationships/image" Target="../media/image93.emf"/><Relationship Id="rId21" Type="http://schemas.openxmlformats.org/officeDocument/2006/relationships/oleObject" Target="../embeddings/oleObject224.bin"/><Relationship Id="rId22" Type="http://schemas.openxmlformats.org/officeDocument/2006/relationships/image" Target="../media/image94.emf"/><Relationship Id="rId23" Type="http://schemas.openxmlformats.org/officeDocument/2006/relationships/slideLayout" Target="../slideLayouts/slideLayout1.xml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25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226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227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228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229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230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231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232.bin"/><Relationship Id="rId17" Type="http://schemas.openxmlformats.org/officeDocument/2006/relationships/image" Target="../media/image69.emf"/><Relationship Id="rId18" Type="http://schemas.openxmlformats.org/officeDocument/2006/relationships/image" Target="../media/image95.png"/><Relationship Id="rId19" Type="http://schemas.openxmlformats.org/officeDocument/2006/relationships/slideLayout" Target="../slideLayouts/slideLayout1.xml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33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234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235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236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237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238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239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240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241.bin"/><Relationship Id="rId19" Type="http://schemas.openxmlformats.org/officeDocument/2006/relationships/image" Target="../media/image96.emf"/><Relationship Id="rId20" Type="http://schemas.openxmlformats.org/officeDocument/2006/relationships/slideLayout" Target="../slideLayouts/slideLayout1.xml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42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243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244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245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246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247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248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249.bin"/><Relationship Id="rId17" Type="http://schemas.openxmlformats.org/officeDocument/2006/relationships/image" Target="../media/image69.emf"/><Relationship Id="rId18" Type="http://schemas.openxmlformats.org/officeDocument/2006/relationships/image" Target="../media/image97.jpeg"/><Relationship Id="rId19" Type="http://schemas.openxmlformats.org/officeDocument/2006/relationships/oleObject" Target="../embeddings/oleObject250.bin"/><Relationship Id="rId20" Type="http://schemas.openxmlformats.org/officeDocument/2006/relationships/image" Target="../media/image98.emf"/><Relationship Id="rId21" Type="http://schemas.openxmlformats.org/officeDocument/2006/relationships/slideLayout" Target="../slideLayouts/slideLayout1.xml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51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252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253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254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255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256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257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258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259.bin"/><Relationship Id="rId19" Type="http://schemas.openxmlformats.org/officeDocument/2006/relationships/image" Target="../media/image99.emf"/><Relationship Id="rId20" Type="http://schemas.openxmlformats.org/officeDocument/2006/relationships/slideLayout" Target="../slideLayouts/slideLayout1.xml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60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261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262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263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264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265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266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267.bin"/><Relationship Id="rId17" Type="http://schemas.openxmlformats.org/officeDocument/2006/relationships/image" Target="../media/image69.emf"/><Relationship Id="rId18" Type="http://schemas.openxmlformats.org/officeDocument/2006/relationships/image" Target="../media/image100.png"/><Relationship Id="rId19" Type="http://schemas.openxmlformats.org/officeDocument/2006/relationships/slideLayout" Target="../slideLayouts/slideLayout1.xml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68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269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270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271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272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273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274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275.bin"/><Relationship Id="rId17" Type="http://schemas.openxmlformats.org/officeDocument/2006/relationships/image" Target="../media/image69.emf"/><Relationship Id="rId18" Type="http://schemas.openxmlformats.org/officeDocument/2006/relationships/image" Target="../media/image101.jpeg"/><Relationship Id="rId19" Type="http://schemas.openxmlformats.org/officeDocument/2006/relationships/slideLayout" Target="../slideLayouts/slideLayout1.xml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76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277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278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279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280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281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282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283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284.bin"/><Relationship Id="rId19" Type="http://schemas.openxmlformats.org/officeDocument/2006/relationships/image" Target="../media/image102.emf"/><Relationship Id="rId20" Type="http://schemas.openxmlformats.org/officeDocument/2006/relationships/oleObject" Target="../embeddings/oleObject285.bin"/><Relationship Id="rId21" Type="http://schemas.openxmlformats.org/officeDocument/2006/relationships/image" Target="../media/image103.emf"/><Relationship Id="rId22" Type="http://schemas.openxmlformats.org/officeDocument/2006/relationships/oleObject" Target="../embeddings/oleObject286.bin"/><Relationship Id="rId23" Type="http://schemas.openxmlformats.org/officeDocument/2006/relationships/image" Target="../media/image104.emf"/><Relationship Id="rId24" Type="http://schemas.openxmlformats.org/officeDocument/2006/relationships/oleObject" Target="../embeddings/oleObject287.bin"/><Relationship Id="rId25" Type="http://schemas.openxmlformats.org/officeDocument/2006/relationships/image" Target="../media/image105.emf"/><Relationship Id="rId26" Type="http://schemas.openxmlformats.org/officeDocument/2006/relationships/slideLayout" Target="../slideLayouts/slideLayout1.xml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88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289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290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291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292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293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294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295.bin"/><Relationship Id="rId17" Type="http://schemas.openxmlformats.org/officeDocument/2006/relationships/image" Target="../media/image69.emf"/><Relationship Id="rId18" Type="http://schemas.openxmlformats.org/officeDocument/2006/relationships/slideLayout" Target="../slideLayouts/slideLayout1.xml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296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297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298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299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300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301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302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303.bin"/><Relationship Id="rId17" Type="http://schemas.openxmlformats.org/officeDocument/2006/relationships/image" Target="../media/image69.emf"/><Relationship Id="rId18" Type="http://schemas.openxmlformats.org/officeDocument/2006/relationships/image" Target="../media/image106.png"/><Relationship Id="rId19" Type="http://schemas.openxmlformats.org/officeDocument/2006/relationships/slideLayout" Target="../slideLayouts/slideLayout1.xml"/></Relationships>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304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305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306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307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308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309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310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311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312.bin"/><Relationship Id="rId19" Type="http://schemas.openxmlformats.org/officeDocument/2006/relationships/image" Target="../media/image107.emf"/><Relationship Id="rId20" Type="http://schemas.openxmlformats.org/officeDocument/2006/relationships/image" Target="../media/image108.png"/><Relationship Id="rId21" Type="http://schemas.openxmlformats.org/officeDocument/2006/relationships/slideLayout" Target="../slideLayouts/slideLayout1.xml"/></Relationships>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313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314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315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316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317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318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319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320.bin"/><Relationship Id="rId17" Type="http://schemas.openxmlformats.org/officeDocument/2006/relationships/image" Target="../media/image69.emf"/><Relationship Id="rId18" Type="http://schemas.openxmlformats.org/officeDocument/2006/relationships/image" Target="../media/image109.png"/><Relationship Id="rId19" Type="http://schemas.openxmlformats.org/officeDocument/2006/relationships/oleObject" Target="../embeddings/oleObject321.bin"/><Relationship Id="rId20" Type="http://schemas.openxmlformats.org/officeDocument/2006/relationships/image" Target="../media/image110.emf"/><Relationship Id="rId21" Type="http://schemas.openxmlformats.org/officeDocument/2006/relationships/slideLayout" Target="../slideLayouts/slideLayout1.xml"/></Relationships>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322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323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324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325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326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327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328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329.bin"/><Relationship Id="rId17" Type="http://schemas.openxmlformats.org/officeDocument/2006/relationships/image" Target="../media/image69.emf"/><Relationship Id="rId18" Type="http://schemas.openxmlformats.org/officeDocument/2006/relationships/slideLayout" Target="../slideLayouts/slideLayout1.xml"/></Relationships>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330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331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332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333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334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335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336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337.bin"/><Relationship Id="rId17" Type="http://schemas.openxmlformats.org/officeDocument/2006/relationships/image" Target="../media/image69.emf"/><Relationship Id="rId18" Type="http://schemas.openxmlformats.org/officeDocument/2006/relationships/slideLayout" Target="../slideLayouts/slideLayout1.xml"/></Relationships>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338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339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340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341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342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343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344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345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346.bin"/><Relationship Id="rId19" Type="http://schemas.openxmlformats.org/officeDocument/2006/relationships/image" Target="../media/image111.emf"/><Relationship Id="rId20" Type="http://schemas.openxmlformats.org/officeDocument/2006/relationships/image" Target="../media/image112.jpeg"/><Relationship Id="rId21" Type="http://schemas.openxmlformats.org/officeDocument/2006/relationships/slideLayout" Target="../slideLayouts/slideLayout1.xml"/></Relationships>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347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348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349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350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351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352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353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354.bin"/><Relationship Id="rId17" Type="http://schemas.openxmlformats.org/officeDocument/2006/relationships/image" Target="../media/image69.emf"/><Relationship Id="rId18" Type="http://schemas.openxmlformats.org/officeDocument/2006/relationships/image" Target="../media/image113.jpeg"/><Relationship Id="rId19" Type="http://schemas.openxmlformats.org/officeDocument/2006/relationships/oleObject" Target="../embeddings/oleObject355.bin"/><Relationship Id="rId20" Type="http://schemas.openxmlformats.org/officeDocument/2006/relationships/image" Target="../media/image114.emf"/><Relationship Id="rId21" Type="http://schemas.openxmlformats.org/officeDocument/2006/relationships/image" Target="../media/image115.jpeg"/><Relationship Id="rId22" Type="http://schemas.openxmlformats.org/officeDocument/2006/relationships/oleObject" Target="../embeddings/oleObject356.bin"/><Relationship Id="rId23" Type="http://schemas.openxmlformats.org/officeDocument/2006/relationships/image" Target="../media/image116.wmf"/><Relationship Id="rId24" Type="http://schemas.openxmlformats.org/officeDocument/2006/relationships/slideLayout" Target="../slideLayouts/slideLayout1.xml"/></Relationships>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357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358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359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360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361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362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363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364.bin"/><Relationship Id="rId17" Type="http://schemas.openxmlformats.org/officeDocument/2006/relationships/image" Target="../media/image69.emf"/><Relationship Id="rId18" Type="http://schemas.openxmlformats.org/officeDocument/2006/relationships/image" Target="../media/image117.jpeg"/><Relationship Id="rId19" Type="http://schemas.openxmlformats.org/officeDocument/2006/relationships/slideLayout" Target="../slideLayouts/slideLayout1.xml"/></Relationships>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365.bin"/><Relationship Id="rId3" Type="http://schemas.openxmlformats.org/officeDocument/2006/relationships/image" Target="../media/image2.emf"/><Relationship Id="rId4" Type="http://schemas.openxmlformats.org/officeDocument/2006/relationships/slideLayout" Target="../slideLayouts/slideLayout1.xml"/></Relationships>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366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367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368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369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370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371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372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373.bin"/><Relationship Id="rId17" Type="http://schemas.openxmlformats.org/officeDocument/2006/relationships/image" Target="../media/image69.emf"/><Relationship Id="rId18" Type="http://schemas.openxmlformats.org/officeDocument/2006/relationships/image" Target="../media/image118.png"/><Relationship Id="rId19" Type="http://schemas.openxmlformats.org/officeDocument/2006/relationships/oleObject" Target="../embeddings/oleObject374.bin"/><Relationship Id="rId20" Type="http://schemas.openxmlformats.org/officeDocument/2006/relationships/image" Target="../media/image119.emf"/><Relationship Id="rId21" Type="http://schemas.openxmlformats.org/officeDocument/2006/relationships/slideLayout" Target="../slideLayouts/slideLayout1.xml"/></Relationships>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375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376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377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378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379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380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381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382.bin"/><Relationship Id="rId17" Type="http://schemas.openxmlformats.org/officeDocument/2006/relationships/image" Target="../media/image69.emf"/><Relationship Id="rId18" Type="http://schemas.openxmlformats.org/officeDocument/2006/relationships/slideLayout" Target="../slideLayouts/slideLayout1.xml"/></Relationships>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383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384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385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386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387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388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389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390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391.bin"/><Relationship Id="rId19" Type="http://schemas.openxmlformats.org/officeDocument/2006/relationships/image" Target="../media/image120.wmf"/><Relationship Id="rId20" Type="http://schemas.openxmlformats.org/officeDocument/2006/relationships/oleObject" Target="../embeddings/oleObject392.bin"/><Relationship Id="rId21" Type="http://schemas.openxmlformats.org/officeDocument/2006/relationships/image" Target="../media/image121.emf"/><Relationship Id="rId22" Type="http://schemas.openxmlformats.org/officeDocument/2006/relationships/oleObject" Target="../embeddings/oleObject393.bin"/><Relationship Id="rId23" Type="http://schemas.openxmlformats.org/officeDocument/2006/relationships/image" Target="../media/image122.wmf"/><Relationship Id="rId24" Type="http://schemas.openxmlformats.org/officeDocument/2006/relationships/image" Target="../media/image123.png"/><Relationship Id="rId25" Type="http://schemas.openxmlformats.org/officeDocument/2006/relationships/slideLayout" Target="../slideLayouts/slideLayout1.xml"/></Relationships>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394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395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396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397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398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399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400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401.bin"/><Relationship Id="rId17" Type="http://schemas.openxmlformats.org/officeDocument/2006/relationships/image" Target="../media/image69.emf"/><Relationship Id="rId18" Type="http://schemas.openxmlformats.org/officeDocument/2006/relationships/slideLayout" Target="../slideLayouts/slideLayout1.xml"/></Relationships>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402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403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404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405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406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407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408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409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410.bin"/><Relationship Id="rId19" Type="http://schemas.openxmlformats.org/officeDocument/2006/relationships/image" Target="../media/image124.emf"/><Relationship Id="rId20" Type="http://schemas.openxmlformats.org/officeDocument/2006/relationships/oleObject" Target="../embeddings/oleObject411.bin"/><Relationship Id="rId21" Type="http://schemas.openxmlformats.org/officeDocument/2006/relationships/image" Target="../media/image125.emf"/><Relationship Id="rId22" Type="http://schemas.openxmlformats.org/officeDocument/2006/relationships/slideLayout" Target="../slideLayouts/slideLayout1.xml"/></Relationships>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412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413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414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415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416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417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418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419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420.bin"/><Relationship Id="rId19" Type="http://schemas.openxmlformats.org/officeDocument/2006/relationships/image" Target="../media/image126.emf"/><Relationship Id="rId20" Type="http://schemas.openxmlformats.org/officeDocument/2006/relationships/image" Target="../media/image127.jpeg"/><Relationship Id="rId21" Type="http://schemas.openxmlformats.org/officeDocument/2006/relationships/slideLayout" Target="../slideLayouts/slideLayout1.xml"/></Relationships>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421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422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423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424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425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426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427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428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429.bin"/><Relationship Id="rId19" Type="http://schemas.openxmlformats.org/officeDocument/2006/relationships/image" Target="../media/image128.emf"/><Relationship Id="rId20" Type="http://schemas.openxmlformats.org/officeDocument/2006/relationships/slideLayout" Target="../slideLayouts/slideLayout1.xml"/></Relationships>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430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431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432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433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434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435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436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437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438.bin"/><Relationship Id="rId19" Type="http://schemas.openxmlformats.org/officeDocument/2006/relationships/image" Target="../media/image129.emf"/><Relationship Id="rId20" Type="http://schemas.openxmlformats.org/officeDocument/2006/relationships/slideLayout" Target="../slideLayouts/slideLayout1.xml"/></Relationships>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439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440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441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442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443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444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445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446.bin"/><Relationship Id="rId17" Type="http://schemas.openxmlformats.org/officeDocument/2006/relationships/image" Target="../media/image69.emf"/><Relationship Id="rId18" Type="http://schemas.openxmlformats.org/officeDocument/2006/relationships/image" Target="../media/image130.jpeg"/><Relationship Id="rId19" Type="http://schemas.openxmlformats.org/officeDocument/2006/relationships/image" Target="../media/image131.jpeg"/><Relationship Id="rId20" Type="http://schemas.openxmlformats.org/officeDocument/2006/relationships/oleObject" Target="../embeddings/oleObject447.bin"/><Relationship Id="rId21" Type="http://schemas.openxmlformats.org/officeDocument/2006/relationships/image" Target="../media/image132.emf"/><Relationship Id="rId22" Type="http://schemas.openxmlformats.org/officeDocument/2006/relationships/oleObject" Target="../embeddings/oleObject448.bin"/><Relationship Id="rId23" Type="http://schemas.openxmlformats.org/officeDocument/2006/relationships/image" Target="../media/image133.emf"/><Relationship Id="rId24" Type="http://schemas.openxmlformats.org/officeDocument/2006/relationships/slideLayout" Target="../slideLayouts/slideLayout1.xml"/></Relationships>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449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450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451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452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453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454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455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456.bin"/><Relationship Id="rId17" Type="http://schemas.openxmlformats.org/officeDocument/2006/relationships/image" Target="../media/image69.emf"/><Relationship Id="rId18" Type="http://schemas.openxmlformats.org/officeDocument/2006/relationships/oleObject" Target="../embeddings/oleObject457.bin"/><Relationship Id="rId19" Type="http://schemas.openxmlformats.org/officeDocument/2006/relationships/image" Target="../media/image134.emf"/><Relationship Id="rId20" Type="http://schemas.openxmlformats.org/officeDocument/2006/relationships/oleObject" Target="../embeddings/oleObject458.bin"/><Relationship Id="rId21" Type="http://schemas.openxmlformats.org/officeDocument/2006/relationships/image" Target="../media/image135.emf"/><Relationship Id="rId22" Type="http://schemas.openxmlformats.org/officeDocument/2006/relationships/slideLayout" Target="../slideLayouts/slideLayout1.xml"/></Relationships>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459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460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461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462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463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464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465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466.bin"/><Relationship Id="rId17" Type="http://schemas.openxmlformats.org/officeDocument/2006/relationships/image" Target="../media/image69.emf"/><Relationship Id="rId18" Type="http://schemas.openxmlformats.org/officeDocument/2006/relationships/slideLayout" Target="../slideLayouts/slideLayout1.xml"/></Relationships>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467.bin"/><Relationship Id="rId3" Type="http://schemas.openxmlformats.org/officeDocument/2006/relationships/image" Target="../media/image62.emf"/><Relationship Id="rId4" Type="http://schemas.openxmlformats.org/officeDocument/2006/relationships/oleObject" Target="../embeddings/oleObject468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469.bin"/><Relationship Id="rId7" Type="http://schemas.openxmlformats.org/officeDocument/2006/relationships/image" Target="../media/image64.emf"/><Relationship Id="rId8" Type="http://schemas.openxmlformats.org/officeDocument/2006/relationships/oleObject" Target="../embeddings/oleObject470.bin"/><Relationship Id="rId9" Type="http://schemas.openxmlformats.org/officeDocument/2006/relationships/image" Target="../media/image65.emf"/><Relationship Id="rId10" Type="http://schemas.openxmlformats.org/officeDocument/2006/relationships/oleObject" Target="../embeddings/oleObject471.bin"/><Relationship Id="rId11" Type="http://schemas.openxmlformats.org/officeDocument/2006/relationships/image" Target="../media/image66.emf"/><Relationship Id="rId12" Type="http://schemas.openxmlformats.org/officeDocument/2006/relationships/oleObject" Target="../embeddings/oleObject472.bin"/><Relationship Id="rId13" Type="http://schemas.openxmlformats.org/officeDocument/2006/relationships/image" Target="../media/image67.emf"/><Relationship Id="rId14" Type="http://schemas.openxmlformats.org/officeDocument/2006/relationships/oleObject" Target="../embeddings/oleObject473.bin"/><Relationship Id="rId15" Type="http://schemas.openxmlformats.org/officeDocument/2006/relationships/image" Target="../media/image68.emf"/><Relationship Id="rId16" Type="http://schemas.openxmlformats.org/officeDocument/2006/relationships/oleObject" Target="../embeddings/oleObject474.bin"/><Relationship Id="rId17" Type="http://schemas.openxmlformats.org/officeDocument/2006/relationships/image" Target="../media/image69.emf"/><Relationship Id="rId18" Type="http://schemas.openxmlformats.org/officeDocument/2006/relationships/slideLayout" Target="../slideLayouts/slideLayout1.xml"/></Relationships>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oleObject" Target="../embeddings/oleObject475.bin"/><Relationship Id="rId3" Type="http://schemas.openxmlformats.org/officeDocument/2006/relationships/image" Target="../media/image2.emf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12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91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13" name="Rectangle: Rounded Corners 3"/>
          <p:cNvSpPr/>
          <p:nvPr/>
        </p:nvSpPr>
        <p:spPr>
          <a:xfrm>
            <a:off x="2222372" y="1011841"/>
            <a:ext cx="7747255" cy="4834318"/>
          </a:xfrm>
          <a:prstGeom prst="roundRect"/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6000" lang="en-IN">
                <a:solidFill>
                  <a:srgbClr val="FFC000"/>
                </a:solidFill>
              </a:rPr>
              <a:t>Presentation</a:t>
            </a:r>
            <a:r>
              <a:rPr b="1" dirty="0" sz="6000" lang="en-IN">
                <a:solidFill>
                  <a:srgbClr val="00B050"/>
                </a:solidFill>
              </a:rPr>
              <a:t> Repeaters 2024 - 2025</a:t>
            </a:r>
            <a:endParaRPr b="1" dirty="0" sz="4400" lang="en-IN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b="1" dirty="0" sz="4800" lang="en-IN">
                <a:solidFill>
                  <a:schemeClr val="bg1"/>
                </a:solidFill>
              </a:rPr>
              <a:t>Session - 01</a:t>
            </a:r>
          </a:p>
          <a:p>
            <a:pPr algn="ctr"/>
            <a:r>
              <a:rPr b="1" dirty="0" sz="4800" lang="en-IN">
                <a:solidFill>
                  <a:schemeClr val="bg1"/>
                </a:solidFill>
              </a:rPr>
              <a:t>PHYSICS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15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92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616" name="TextBox 3"/>
          <p:cNvSpPr txBox="1"/>
          <p:nvPr/>
        </p:nvSpPr>
        <p:spPr>
          <a:xfrm>
            <a:off x="275844" y="2555339"/>
            <a:ext cx="11640312" cy="11328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70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LAWS OF MOTION 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6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18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93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graphicFrame>
        <p:nvGraphicFramePr>
          <p:cNvPr id="4194332" name="Object 7"/>
          <p:cNvGraphicFramePr>
            <a:graphicFrameLocks noChangeAspect="1"/>
          </p:cNvGraphicFramePr>
          <p:nvPr/>
        </p:nvGraphicFramePr>
        <p:xfrm>
          <a:off x="5588000" y="3238500"/>
          <a:ext cx="10160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379854" imgW="1016077" progId="Equation.DSMT4">
                  <p:embed/>
                </p:oleObj>
              </mc:Choice>
              <mc:Fallback>
                <p:oleObj name="Equation" r:id="rId2" spid="" imgH="379854" imgW="1016077" progId="Equation.DSMT4">
                  <p:embed/>
                  <p:pic>
                    <p:nvPicPr>
                      <p:cNvPr id="2097194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5588000" y="3238500"/>
                        <a:ext cx="1016000" cy="37941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19" name="TextBox 11"/>
          <p:cNvSpPr txBox="1"/>
          <p:nvPr/>
        </p:nvSpPr>
        <p:spPr>
          <a:xfrm>
            <a:off x="478971" y="665663"/>
            <a:ext cx="10907485" cy="4034790"/>
          </a:xfrm>
          <a:prstGeom prst="rect"/>
          <a:noFill/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b="1" dirty="0" sz="3600" lang="en-US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FORCE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Effect of Resultant Force 	</a:t>
            </a: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	                		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May change only speed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May change only direction of motion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May change both the speed and direction of motion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May change size and shape of a body 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1048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1048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2"/>
                                        <p:tgtEl>
                                          <p:spTgt spid="1048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2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95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graphicFrame>
        <p:nvGraphicFramePr>
          <p:cNvPr id="4194333" name="Object 7"/>
          <p:cNvGraphicFramePr>
            <a:graphicFrameLocks noChangeAspect="1"/>
          </p:cNvGraphicFramePr>
          <p:nvPr/>
        </p:nvGraphicFramePr>
        <p:xfrm>
          <a:off x="5588000" y="3238500"/>
          <a:ext cx="10160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379854" imgW="1016077" progId="Equation.DSMT4">
                  <p:embed/>
                </p:oleObj>
              </mc:Choice>
              <mc:Fallback>
                <p:oleObj name="Equation" r:id="rId2" spid="" imgH="379854" imgW="1016077" progId="Equation.DSMT4">
                  <p:embed/>
                  <p:pic>
                    <p:nvPicPr>
                      <p:cNvPr id="2097196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5588000" y="3238500"/>
                        <a:ext cx="1016000" cy="37941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22" name="TextBox 11"/>
          <p:cNvSpPr txBox="1"/>
          <p:nvPr/>
        </p:nvSpPr>
        <p:spPr>
          <a:xfrm>
            <a:off x="642257" y="317251"/>
            <a:ext cx="10907485" cy="5749290"/>
          </a:xfrm>
          <a:prstGeom prst="rect"/>
          <a:noFill/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Unit of force :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S.I system – Newton (N) or </a:t>
            </a:r>
            <a:r>
              <a:rPr b="1" dirty="0" sz="2800" lang="en-US" err="1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Kgm</a:t>
            </a: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/s</a:t>
            </a:r>
            <a:r>
              <a:rPr baseline="30000"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C.G.S system – dyne or </a:t>
            </a:r>
            <a:r>
              <a:rPr b="1" dirty="0" sz="2800" lang="en-US" err="1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gcm</a:t>
            </a: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/s</a:t>
            </a:r>
            <a:r>
              <a:rPr baseline="30000"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1 N = 10</a:t>
            </a:r>
            <a:r>
              <a:rPr baseline="30000"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dyne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Dimensional Formula of force : [MLT</a:t>
            </a:r>
            <a:r>
              <a:rPr baseline="30000" b="1" dirty="0" sz="2800" lang="en-US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-2</a:t>
            </a:r>
            <a:r>
              <a:rPr b="1" dirty="0" sz="2800" lang="en-US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]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For full information of force, we require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Magnitude of force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Direction of force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Point of application of the force </a:t>
            </a:r>
            <a:endParaRPr dirty="0" sz="2800" lang="en-IN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6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6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6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6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6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6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6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6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6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10486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6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10486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2"/>
                                        <p:tgtEl>
                                          <p:spTgt spid="10486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6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6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id="47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9"/>
                                        <p:tgtEl>
                                          <p:spTgt spid="10486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0"/>
                                        <p:tgtEl>
                                          <p:spTgt spid="10486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1"/>
                                        <p:tgtEl>
                                          <p:spTgt spid="10486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2">
                      <p:stCondLst>
                        <p:cond delay="indefinite"/>
                      </p:stCondLst>
                      <p:childTnLst>
                        <p:par>
                          <p:cTn fill="hold" id="53">
                            <p:stCondLst>
                              <p:cond delay="0"/>
                            </p:stCondLst>
                            <p:childTnLst>
                              <p:par>
                                <p:cTn fill="hold" id="54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56"/>
                                        <p:tgtEl>
                                          <p:spTgt spid="10486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7"/>
                                        <p:tgtEl>
                                          <p:spTgt spid="10486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8"/>
                                        <p:tgtEl>
                                          <p:spTgt spid="10486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9">
                      <p:stCondLst>
                        <p:cond delay="indefinite"/>
                      </p:stCondLst>
                      <p:childTnLst>
                        <p:par>
                          <p:cTn fill="hold" id="60">
                            <p:stCondLst>
                              <p:cond delay="0"/>
                            </p:stCondLst>
                            <p:childTnLst>
                              <p:par>
                                <p:cTn fill="hold" id="6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63"/>
                                        <p:tgtEl>
                                          <p:spTgt spid="10486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64"/>
                                        <p:tgtEl>
                                          <p:spTgt spid="10486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65"/>
                                        <p:tgtEl>
                                          <p:spTgt spid="10486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24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9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265405" cy="6858000"/>
          </a:xfrm>
          <a:prstGeom prst="rect"/>
        </p:spPr>
      </p:pic>
      <p:graphicFrame>
        <p:nvGraphicFramePr>
          <p:cNvPr id="4194334" name="Object 7"/>
          <p:cNvGraphicFramePr>
            <a:graphicFrameLocks noChangeAspect="1"/>
          </p:cNvGraphicFramePr>
          <p:nvPr/>
        </p:nvGraphicFramePr>
        <p:xfrm>
          <a:off x="5588000" y="3238500"/>
          <a:ext cx="10160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379854" imgW="1016077" progId="Equation.DSMT4">
                  <p:embed/>
                </p:oleObj>
              </mc:Choice>
              <mc:Fallback>
                <p:oleObj name="Equation" r:id="rId2" spid="" imgH="379854" imgW="1016077" progId="Equation.DSMT4">
                  <p:embed/>
                  <p:pic>
                    <p:nvPicPr>
                      <p:cNvPr id="2097198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5588000" y="3238500"/>
                        <a:ext cx="1016000" cy="37941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199" name="Picture 13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80759" y="1600200"/>
            <a:ext cx="7577292" cy="4135437"/>
          </a:xfrm>
          <a:prstGeom prst="rect"/>
        </p:spPr>
      </p:pic>
      <p:sp>
        <p:nvSpPr>
          <p:cNvPr id="1048625" name="TextBox 5"/>
          <p:cNvSpPr txBox="1"/>
          <p:nvPr/>
        </p:nvSpPr>
        <p:spPr>
          <a:xfrm>
            <a:off x="4669844" y="362314"/>
            <a:ext cx="2999122" cy="891540"/>
          </a:xfrm>
          <a:prstGeom prst="rect"/>
          <a:noFill/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b="1" dirty="0" sz="3600" lang="en-US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Type of Force 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2097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2097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2097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2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00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628" name="TextBox 10"/>
          <p:cNvSpPr txBox="1"/>
          <p:nvPr/>
        </p:nvSpPr>
        <p:spPr>
          <a:xfrm>
            <a:off x="737506" y="1308600"/>
            <a:ext cx="10627179" cy="4491990"/>
          </a:xfrm>
          <a:prstGeom prst="rect"/>
          <a:noFill/>
        </p:spPr>
        <p:txBody>
          <a:bodyPr wrap="square">
            <a:spAutoFit/>
          </a:bodyPr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Inertia is the idea obtained from Newtons first law 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Mass is the measure of inertia.  That is as mass increases inertia also increases. 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rgbClr val="FFFF00"/>
                </a:solidFill>
                <a:latin typeface="+mj-lt"/>
              </a:rPr>
              <a:t>Different Types of inertia :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Inertia of Rest 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Inertia of motion 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Inertia of Direction </a:t>
            </a:r>
          </a:p>
        </p:txBody>
      </p:sp>
      <p:sp>
        <p:nvSpPr>
          <p:cNvPr id="1048629" name="TextBox 11"/>
          <p:cNvSpPr txBox="1"/>
          <p:nvPr/>
        </p:nvSpPr>
        <p:spPr>
          <a:xfrm>
            <a:off x="1714500" y="418550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NEWTONS FIRST LAW OF MOTION 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8"/>
                                        <p:tgtEl>
                                          <p:spTgt spid="1048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9"/>
                                        <p:tgtEl>
                                          <p:spTgt spid="1048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30"/>
                                        <p:tgtEl>
                                          <p:spTgt spid="1048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1048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1048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2"/>
                                        <p:tgtEl>
                                          <p:spTgt spid="1048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id="47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9"/>
                                        <p:tgtEl>
                                          <p:spTgt spid="1048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0"/>
                                        <p:tgtEl>
                                          <p:spTgt spid="1048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1"/>
                                        <p:tgtEl>
                                          <p:spTgt spid="1048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3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01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632" name="TextBox 10"/>
          <p:cNvSpPr txBox="1"/>
          <p:nvPr/>
        </p:nvSpPr>
        <p:spPr>
          <a:xfrm>
            <a:off x="737506" y="1308600"/>
            <a:ext cx="10183536" cy="4491990"/>
          </a:xfrm>
          <a:prstGeom prst="rect"/>
          <a:noFill/>
        </p:spPr>
        <p:txBody>
          <a:bodyPr wrap="square">
            <a:spAutoFit/>
          </a:bodyPr>
          <a:p>
            <a:pPr algn="just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When a train stops suddenly, passengers in the running train feel an instant jerk in the forward direction because   </a:t>
            </a:r>
          </a:p>
          <a:p>
            <a:pPr defTabSz="361950" indent="-514350" marL="514350">
              <a:lnSpc>
                <a:spcPct val="150000"/>
              </a:lnSpc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The back of seat suddenly pushes the passengers forward </a:t>
            </a:r>
          </a:p>
          <a:p>
            <a:pPr defTabSz="361950" indent="-514350" marL="514350">
              <a:lnSpc>
                <a:spcPct val="150000"/>
              </a:lnSpc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Inertia of rest stops the train and takes the body forward  </a:t>
            </a:r>
          </a:p>
          <a:p>
            <a:pPr algn="just" defTabSz="361950" indent="-514350" marL="514350"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Upper part of the body continues to be in the state of motion whereas the lower part of the body in contact with seat remains at rest </a:t>
            </a:r>
          </a:p>
          <a:p>
            <a:pPr algn="just" defTabSz="361950" indent="-514350" marL="514350">
              <a:lnSpc>
                <a:spcPct val="150000"/>
              </a:lnSpc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Nothing can be said due to insufficient data </a:t>
            </a:r>
          </a:p>
        </p:txBody>
      </p:sp>
      <p:sp>
        <p:nvSpPr>
          <p:cNvPr id="1048633" name="TextBox 11"/>
          <p:cNvSpPr txBox="1"/>
          <p:nvPr/>
        </p:nvSpPr>
        <p:spPr>
          <a:xfrm>
            <a:off x="1714500" y="35323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b="1" dirty="0" sz="36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lass Assignment Question 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0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2"/>
                                        <p:tgtEl>
                                          <p:spTgt spid="10486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3"/>
                                        <p:tgtEl>
                                          <p:spTgt spid="10486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4"/>
                                        <p:tgtEl>
                                          <p:spTgt spid="10486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5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7"/>
                                        <p:tgtEl>
                                          <p:spTgt spid="10486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8"/>
                                        <p:tgtEl>
                                          <p:spTgt spid="10486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9"/>
                                        <p:tgtEl>
                                          <p:spTgt spid="10486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0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10486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3"/>
                                        <p:tgtEl>
                                          <p:spTgt spid="10486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4"/>
                                        <p:tgtEl>
                                          <p:spTgt spid="10486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5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7"/>
                                        <p:tgtEl>
                                          <p:spTgt spid="10486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8"/>
                                        <p:tgtEl>
                                          <p:spTgt spid="10486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9"/>
                                        <p:tgtEl>
                                          <p:spTgt spid="10486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35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02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636" name="TextBox 10"/>
          <p:cNvSpPr txBox="1"/>
          <p:nvPr/>
        </p:nvSpPr>
        <p:spPr>
          <a:xfrm>
            <a:off x="786490" y="774847"/>
            <a:ext cx="10453010" cy="5330191"/>
          </a:xfrm>
          <a:prstGeom prst="rect"/>
          <a:noFill/>
        </p:spPr>
        <p:txBody>
          <a:bodyPr wrap="square">
            <a:spAutoFit/>
          </a:bodyPr>
          <a:p>
            <a:pPr indent="-285750" marL="28575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rgbClr val="FFFF00"/>
                </a:solidFill>
                <a:latin typeface="+mj-lt"/>
              </a:rPr>
              <a:t>Momentum = Mass x Velocity </a:t>
            </a:r>
          </a:p>
          <a:p>
            <a:r>
              <a:rPr b="1" dirty="0" sz="2800" lang="en-US">
                <a:solidFill>
                  <a:srgbClr val="FFFF00"/>
                </a:solidFill>
                <a:latin typeface="+mj-lt"/>
              </a:rPr>
              <a:t> 	  P = mV  </a:t>
            </a:r>
          </a:p>
          <a:p>
            <a:pPr indent="-285750" marL="28575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rgbClr val="FFFF00"/>
                </a:solidFill>
                <a:latin typeface="+mj-lt"/>
              </a:rPr>
              <a:t>It is a vector quantity </a:t>
            </a:r>
          </a:p>
          <a:p>
            <a:pPr indent="-285750" marL="28575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rgbClr val="FFFF00"/>
                </a:solidFill>
                <a:latin typeface="+mj-lt"/>
              </a:rPr>
              <a:t>Unit </a:t>
            </a:r>
            <a:r>
              <a:rPr b="1" dirty="0" sz="2800" lang="en-US">
                <a:solidFill>
                  <a:srgbClr val="FFFF00"/>
                </a:solidFill>
                <a:latin typeface="+mj-lt"/>
                <a:sym typeface="Wingdings" panose="05000000000000000000" pitchFamily="2" charset="2"/>
              </a:rPr>
              <a:t> Kg m/s </a:t>
            </a:r>
          </a:p>
          <a:p>
            <a:pPr indent="-285750" marL="28575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rgbClr val="FFFF00"/>
                </a:solidFill>
                <a:latin typeface="+mj-lt"/>
                <a:sym typeface="Wingdings" panose="05000000000000000000" pitchFamily="2" charset="2"/>
              </a:rPr>
              <a:t>Dimension – [MLT</a:t>
            </a:r>
            <a:r>
              <a:rPr baseline="30000" b="1" dirty="0" sz="2800" lang="en-US">
                <a:solidFill>
                  <a:srgbClr val="FFFF00"/>
                </a:solidFill>
                <a:latin typeface="+mj-lt"/>
                <a:sym typeface="Wingdings" panose="05000000000000000000" pitchFamily="2" charset="2"/>
              </a:rPr>
              <a:t>-1</a:t>
            </a:r>
            <a:r>
              <a:rPr b="1" dirty="0" sz="2800" lang="en-US">
                <a:solidFill>
                  <a:srgbClr val="FFFF00"/>
                </a:solidFill>
                <a:latin typeface="+mj-lt"/>
                <a:sym typeface="Wingdings" panose="05000000000000000000" pitchFamily="2" charset="2"/>
              </a:rPr>
              <a:t>]</a:t>
            </a:r>
            <a:r>
              <a:rPr b="1" dirty="0" sz="2800" lang="en-US">
                <a:solidFill>
                  <a:srgbClr val="FFFF00"/>
                </a:solidFill>
                <a:latin typeface="+mj-lt"/>
              </a:rPr>
              <a:t> </a:t>
            </a:r>
          </a:p>
          <a:p>
            <a:pPr>
              <a:lnSpc>
                <a:spcPct val="150000"/>
              </a:lnSpc>
            </a:pPr>
            <a:endParaRPr b="1" dirty="0" sz="2800" lang="en-US">
              <a:solidFill>
                <a:srgbClr val="FF0000"/>
              </a:solidFill>
              <a:latin typeface="+mj-lt"/>
            </a:endParaRPr>
          </a:p>
          <a:p>
            <a:pPr algn="just">
              <a:lnSpc>
                <a:spcPct val="10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Q : Suppose a car of mass (m) and a truck of mass (M) are moving with  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the same velocity.  Which one will have greater momentum?  Why? </a:t>
            </a:r>
          </a:p>
          <a:p>
            <a:pPr algn="just">
              <a:lnSpc>
                <a:spcPct val="100000"/>
              </a:lnSpc>
            </a:pPr>
            <a:endParaRPr b="1" dirty="0" sz="2800" lang="en-US">
              <a:solidFill>
                <a:schemeClr val="bg1"/>
              </a:solidFill>
              <a:latin typeface="+mj-lt"/>
            </a:endParaRPr>
          </a:p>
          <a:p>
            <a:pPr algn="just">
              <a:lnSpc>
                <a:spcPct val="10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Q : Suppose a car and a truck have same momentum.  Which one wil 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hav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e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greater velocity? Why? </a:t>
            </a:r>
            <a:endParaRPr altLang="en-US" lang="zh-CN"/>
          </a:p>
        </p:txBody>
      </p:sp>
      <p:sp>
        <p:nvSpPr>
          <p:cNvPr id="1048637" name="TextBox 11"/>
          <p:cNvSpPr txBox="1"/>
          <p:nvPr/>
        </p:nvSpPr>
        <p:spPr>
          <a:xfrm>
            <a:off x="1714500" y="238931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MOMENTUM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7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9"/>
                                        <p:tgtEl>
                                          <p:spTgt spid="1048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0"/>
                                        <p:tgtEl>
                                          <p:spTgt spid="1048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1"/>
                                        <p:tgtEl>
                                          <p:spTgt spid="1048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2">
                      <p:stCondLst>
                        <p:cond delay="indefinite"/>
                      </p:stCondLst>
                      <p:childTnLst>
                        <p:par>
                          <p:cTn fill="hold" id="23">
                            <p:stCondLst>
                              <p:cond delay="0"/>
                            </p:stCondLst>
                            <p:childTnLst>
                              <p:par>
                                <p:cTn fill="hold" id="24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6"/>
                                        <p:tgtEl>
                                          <p:spTgt spid="1048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7"/>
                                        <p:tgtEl>
                                          <p:spTgt spid="1048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8"/>
                                        <p:tgtEl>
                                          <p:spTgt spid="1048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9">
                      <p:stCondLst>
                        <p:cond delay="indefinite"/>
                      </p:stCondLst>
                      <p:childTnLst>
                        <p:par>
                          <p:cTn fill="hold" id="30">
                            <p:stCondLst>
                              <p:cond delay="0"/>
                            </p:stCondLst>
                            <p:childTnLst>
                              <p:par>
                                <p:cTn fill="hold" id="3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3"/>
                                        <p:tgtEl>
                                          <p:spTgt spid="1048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4"/>
                                        <p:tgtEl>
                                          <p:spTgt spid="1048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6">
                      <p:stCondLst>
                        <p:cond delay="indefinite"/>
                      </p:stCondLst>
                      <p:childTnLst>
                        <p:par>
                          <p:cTn fill="hold" id="37">
                            <p:stCondLst>
                              <p:cond delay="0"/>
                            </p:stCondLst>
                            <p:childTnLst>
                              <p:par>
                                <p:cTn fill="hold" id="38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0"/>
                                        <p:tgtEl>
                                          <p:spTgt spid="1048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2"/>
                                        <p:tgtEl>
                                          <p:spTgt spid="1048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3">
                      <p:stCondLst>
                        <p:cond delay="indefinite"/>
                      </p:stCondLst>
                      <p:childTnLst>
                        <p:par>
                          <p:cTn fill="hold" id="44">
                            <p:stCondLst>
                              <p:cond delay="0"/>
                            </p:stCondLst>
                            <p:childTnLst>
                              <p:par>
                                <p:cTn fill="hold" id="4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47"/>
                                        <p:tgtEl>
                                          <p:spTgt spid="10486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48"/>
                                        <p:tgtEl>
                                          <p:spTgt spid="10486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49"/>
                                        <p:tgtEl>
                                          <p:spTgt spid="10486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0">
                      <p:stCondLst>
                        <p:cond delay="indefinite"/>
                      </p:stCondLst>
                      <p:childTnLst>
                        <p:par>
                          <p:cTn fill="hold" id="51">
                            <p:stCondLst>
                              <p:cond delay="0"/>
                            </p:stCondLst>
                            <p:childTnLst>
                              <p:par>
                                <p:cTn fill="hold" id="52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54"/>
                                        <p:tgtEl>
                                          <p:spTgt spid="10486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55"/>
                                        <p:tgtEl>
                                          <p:spTgt spid="10486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56"/>
                                        <p:tgtEl>
                                          <p:spTgt spid="10486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7">
                      <p:stCondLst>
                        <p:cond delay="indefinite"/>
                      </p:stCondLst>
                      <p:childTnLst>
                        <p:par>
                          <p:cTn fill="hold" id="58">
                            <p:stCondLst>
                              <p:cond delay="0"/>
                            </p:stCondLst>
                            <p:childTnLst>
                              <p:par>
                                <p:cTn fill="hold" id="5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61"/>
                                        <p:tgtEl>
                                          <p:spTgt spid="10486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62"/>
                                        <p:tgtEl>
                                          <p:spTgt spid="10486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63"/>
                                        <p:tgtEl>
                                          <p:spTgt spid="10486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4">
                      <p:stCondLst>
                        <p:cond delay="indefinite"/>
                      </p:stCondLst>
                      <p:childTnLst>
                        <p:par>
                          <p:cTn fill="hold" id="65">
                            <p:stCondLst>
                              <p:cond delay="0"/>
                            </p:stCondLst>
                            <p:childTnLst>
                              <p:par>
                                <p:cTn fill="hold" id="66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68"/>
                                        <p:tgtEl>
                                          <p:spTgt spid="10486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69"/>
                                        <p:tgtEl>
                                          <p:spTgt spid="10486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70"/>
                                        <p:tgtEl>
                                          <p:spTgt spid="10486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39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03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640" name="TextBox 10"/>
          <p:cNvSpPr txBox="1"/>
          <p:nvPr/>
        </p:nvSpPr>
        <p:spPr>
          <a:xfrm>
            <a:off x="976990" y="1061647"/>
            <a:ext cx="10986408" cy="2890022"/>
          </a:xfrm>
          <a:prstGeom prst="rect"/>
          <a:noFill/>
        </p:spPr>
        <p:txBody>
          <a:bodyPr wrap="square">
            <a:spAutoFit/>
          </a:bodyPr>
          <a:p>
            <a:pPr marL="38100">
              <a:lnSpc>
                <a:spcPct val="100000"/>
              </a:lnSpc>
              <a:spcBef>
                <a:spcPts val="950"/>
              </a:spcBef>
            </a:pPr>
            <a:r>
              <a:rPr b="1" dirty="0" sz="2800" lang="en-US">
                <a:solidFill>
                  <a:schemeClr val="bg1"/>
                </a:solidFill>
                <a:latin typeface="Times New Roman"/>
                <a:cs typeface="Times New Roman"/>
              </a:rPr>
              <a:t>1.</a:t>
            </a:r>
            <a:r>
              <a:rPr b="1" dirty="0" sz="2800" lang="en-US" spc="19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b="1"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For same</a:t>
            </a:r>
            <a:r>
              <a:rPr b="1" dirty="0" sz="2800" lang="en-US" spc="1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b="1"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body</a:t>
            </a:r>
            <a:r>
              <a:rPr b="1" dirty="0" sz="2800" lang="en-US" spc="1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b="1"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moving</a:t>
            </a:r>
            <a:r>
              <a:rPr b="1" dirty="0" sz="2800" lang="en-US" spc="-1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Times New Roman"/>
                <a:cs typeface="Times New Roman"/>
              </a:rPr>
              <a:t>with</a:t>
            </a:r>
            <a:r>
              <a:rPr b="1"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 different</a:t>
            </a:r>
            <a:r>
              <a:rPr b="1" dirty="0" sz="2800" lang="en-US" spc="-1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b="1"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velocity</a:t>
            </a:r>
            <a:endParaRPr dirty="0" sz="2800" lang="en-US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57200">
              <a:lnSpc>
                <a:spcPct val="100000"/>
              </a:lnSpc>
              <a:spcBef>
                <a:spcPts val="855"/>
              </a:spcBef>
            </a:pP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P</a:t>
            </a:r>
            <a:r>
              <a:rPr dirty="0" sz="2800" lang="en-US" spc="-50">
                <a:solidFill>
                  <a:schemeClr val="bg1"/>
                </a:solidFill>
                <a:latin typeface="Times New Roman"/>
                <a:cs typeface="Times New Roman"/>
              </a:rPr>
              <a:t>   </a:t>
            </a:r>
            <a:r>
              <a:rPr dirty="0" sz="2800" lang="en-US">
                <a:solidFill>
                  <a:schemeClr val="bg1"/>
                </a:solidFill>
                <a:latin typeface="Cambria Math"/>
                <a:cs typeface="Cambria Math"/>
              </a:rPr>
              <a:t> 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V.</a:t>
            </a:r>
            <a:endParaRPr dirty="0" sz="2800" lang="en-US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57200" marR="2453640">
              <a:lnSpc>
                <a:spcPct val="143900"/>
              </a:lnSpc>
              <a:spcBef>
                <a:spcPts val="5"/>
              </a:spcBef>
            </a:pP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If</a:t>
            </a:r>
            <a:r>
              <a:rPr dirty="0" sz="2800" lang="en-US" spc="-3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baseline="-7936" dirty="0" sz="2800" lang="en-US" spc="-7">
                <a:solidFill>
                  <a:schemeClr val="bg1"/>
                </a:solidFill>
                <a:latin typeface="Times New Roman"/>
                <a:cs typeface="Times New Roman"/>
              </a:rPr>
              <a:t>1</a:t>
            </a:r>
            <a:r>
              <a:rPr baseline="-7936" dirty="0" sz="2800" lang="en-US" spc="16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&gt;</a:t>
            </a:r>
            <a:r>
              <a:rPr dirty="0" sz="2800" lang="en-US" spc="-3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baseline="-7936" dirty="0" sz="2800" lang="en-US" spc="-7">
                <a:solidFill>
                  <a:schemeClr val="bg1"/>
                </a:solidFill>
                <a:latin typeface="Times New Roman"/>
                <a:cs typeface="Times New Roman"/>
              </a:rPr>
              <a:t>2 </a:t>
            </a:r>
            <a:r>
              <a:rPr baseline="-7936" dirty="0" sz="2800" lang="en-US" spc="-367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</a:p>
          <a:p>
            <a:pPr marL="457200" marR="2453640">
              <a:lnSpc>
                <a:spcPct val="143900"/>
              </a:lnSpc>
              <a:spcBef>
                <a:spcPts val="5"/>
              </a:spcBef>
            </a:pPr>
            <a:r>
              <a:rPr dirty="0" sz="2800" lang="en-US">
                <a:solidFill>
                  <a:schemeClr val="bg1"/>
                </a:solidFill>
                <a:latin typeface="Times New Roman"/>
                <a:cs typeface="Times New Roman"/>
              </a:rPr>
              <a:t>P</a:t>
            </a:r>
            <a:r>
              <a:rPr baseline="-7936" dirty="0" sz="2800" lang="en-US">
                <a:solidFill>
                  <a:schemeClr val="bg1"/>
                </a:solidFill>
                <a:latin typeface="Times New Roman"/>
                <a:cs typeface="Times New Roman"/>
              </a:rPr>
              <a:t>1</a:t>
            </a:r>
            <a:r>
              <a:rPr baseline="-7936" dirty="0" sz="2800" lang="en-US" spc="172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&gt;</a:t>
            </a:r>
            <a:r>
              <a:rPr dirty="0" sz="2800" lang="en-US" spc="-1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P</a:t>
            </a:r>
            <a:r>
              <a:rPr baseline="-7936" dirty="0" sz="2800" lang="en-US" spc="-7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  <a:endParaRPr baseline="-7936" dirty="0" sz="2800" lang="en-US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endParaRPr b="1" dirty="0" sz="2800" lang="en-US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097204" name="object 3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4185666" y="2002617"/>
            <a:ext cx="3820667" cy="2570987"/>
          </a:xfrm>
          <a:prstGeom prst="rect"/>
        </p:spPr>
      </p:pic>
      <p:graphicFrame>
        <p:nvGraphicFramePr>
          <p:cNvPr id="4194335" name="Object 5"/>
          <p:cNvGraphicFramePr>
            <a:graphicFrameLocks noChangeAspect="1"/>
          </p:cNvGraphicFramePr>
          <p:nvPr/>
        </p:nvGraphicFramePr>
        <p:xfrm>
          <a:off x="1743075" y="1726407"/>
          <a:ext cx="3429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spid="" imgH="304787" imgW="342857" progId="Equation.DSMT4">
                  <p:embed/>
                </p:oleObj>
              </mc:Choice>
              <mc:Fallback>
                <p:oleObj name="Equation" r:id="rId3" spid="" imgH="304787" imgW="342857" progId="Equation.DSMT4">
                  <p:embed/>
                  <p:pic>
                    <p:nvPicPr>
                      <p:cNvPr id="2097205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4"/>
                      <a:stretch>
                        <a:fillRect/>
                      </a:stretch>
                    </p:blipFill>
                    <p:spPr>
                      <a:xfrm>
                        <a:off x="1743075" y="1726407"/>
                        <a:ext cx="342900" cy="30480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2097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2097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209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pic>
        <p:nvPicPr>
          <p:cNvPr id="2097206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794"/>
          </a:xfrm>
          <a:prstGeom prst="rect"/>
        </p:spPr>
      </p:pic>
      <p:sp>
        <p:nvSpPr>
          <p:cNvPr id="1048642" name="TextBox 10"/>
          <p:cNvSpPr txBox="1"/>
          <p:nvPr/>
        </p:nvSpPr>
        <p:spPr>
          <a:xfrm>
            <a:off x="602796" y="897785"/>
            <a:ext cx="10986408" cy="3156586"/>
          </a:xfrm>
          <a:prstGeom prst="rect"/>
          <a:noFill/>
        </p:spPr>
        <p:txBody>
          <a:bodyPr wrap="square">
            <a:spAutoFit/>
          </a:bodyPr>
          <a:p>
            <a:pPr marL="38100">
              <a:lnSpc>
                <a:spcPct val="100000"/>
              </a:lnSpc>
              <a:spcBef>
                <a:spcPts val="950"/>
              </a:spcBef>
            </a:pPr>
            <a:r>
              <a:rPr b="1" dirty="0" sz="2800" lang="en-US">
                <a:solidFill>
                  <a:schemeClr val="bg1"/>
                </a:solidFill>
                <a:latin typeface="Times New Roman"/>
                <a:cs typeface="Times New Roman"/>
              </a:rPr>
              <a:t>2.</a:t>
            </a:r>
            <a:r>
              <a:rPr b="1" dirty="0" sz="2800" lang="en-US" spc="2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b="1"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For</a:t>
            </a:r>
            <a:r>
              <a:rPr b="1" dirty="0" sz="2800" lang="en-US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b="1"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different bodies</a:t>
            </a:r>
            <a:r>
              <a:rPr b="1" dirty="0" sz="2800" lang="en-US" spc="1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b="1" dirty="0" sz="2800" lang="en-US" spc="-10">
                <a:solidFill>
                  <a:schemeClr val="bg1"/>
                </a:solidFill>
                <a:latin typeface="Times New Roman"/>
                <a:cs typeface="Times New Roman"/>
              </a:rPr>
              <a:t>moving</a:t>
            </a:r>
            <a:r>
              <a:rPr b="1" dirty="0" sz="2800" lang="en-US" spc="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Times New Roman"/>
                <a:cs typeface="Times New Roman"/>
              </a:rPr>
              <a:t>with </a:t>
            </a:r>
            <a:r>
              <a:rPr b="1"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same</a:t>
            </a:r>
            <a:r>
              <a:rPr b="1" dirty="0" sz="2800" lang="en-US" spc="1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b="1"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velocity</a:t>
            </a:r>
            <a:endParaRPr dirty="0" sz="2800" lang="en-US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533400">
              <a:lnSpc>
                <a:spcPct val="150000"/>
              </a:lnSpc>
              <a:spcBef>
                <a:spcPts val="855"/>
              </a:spcBef>
            </a:pP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P</a:t>
            </a:r>
            <a:r>
              <a:rPr dirty="0" sz="2800" lang="en-US" spc="-50">
                <a:solidFill>
                  <a:schemeClr val="bg1"/>
                </a:solidFill>
                <a:latin typeface="Times New Roman"/>
                <a:cs typeface="Times New Roman"/>
              </a:rPr>
              <a:t>    </a:t>
            </a:r>
            <a:r>
              <a:rPr dirty="0" sz="2800" lang="en-US" spc="10">
                <a:solidFill>
                  <a:schemeClr val="bg1"/>
                </a:solidFill>
                <a:latin typeface="Cambria Math"/>
                <a:cs typeface="Cambria Math"/>
              </a:rPr>
              <a:t> </a:t>
            </a:r>
            <a:r>
              <a:rPr dirty="0" sz="2800" lang="en-US" spc="-15">
                <a:solidFill>
                  <a:schemeClr val="bg1"/>
                </a:solidFill>
                <a:latin typeface="Times New Roman"/>
                <a:cs typeface="Times New Roman"/>
              </a:rPr>
              <a:t>m.</a:t>
            </a:r>
            <a:endParaRPr dirty="0" sz="2800" lang="en-US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533400" marR="2554605">
              <a:lnSpc>
                <a:spcPct val="150000"/>
              </a:lnSpc>
              <a:spcBef>
                <a:spcPts val="90"/>
              </a:spcBef>
            </a:pP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If</a:t>
            </a:r>
            <a:r>
              <a:rPr dirty="0" sz="2800" lang="en-US" spc="-1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10">
                <a:solidFill>
                  <a:schemeClr val="bg1"/>
                </a:solidFill>
                <a:latin typeface="Times New Roman"/>
                <a:cs typeface="Times New Roman"/>
              </a:rPr>
              <a:t>m</a:t>
            </a:r>
            <a:r>
              <a:rPr baseline="-7936" dirty="0" sz="2800" lang="en-US" spc="-15">
                <a:solidFill>
                  <a:schemeClr val="bg1"/>
                </a:solidFill>
                <a:latin typeface="Times New Roman"/>
                <a:cs typeface="Times New Roman"/>
              </a:rPr>
              <a:t>1</a:t>
            </a:r>
            <a:r>
              <a:rPr baseline="-7936" dirty="0" sz="2800" lang="en-US" spc="157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&gt;</a:t>
            </a:r>
            <a:r>
              <a:rPr dirty="0" sz="2800" lang="en-US" spc="-1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15">
                <a:solidFill>
                  <a:schemeClr val="bg1"/>
                </a:solidFill>
                <a:latin typeface="Times New Roman"/>
                <a:cs typeface="Times New Roman"/>
              </a:rPr>
              <a:t>m</a:t>
            </a:r>
            <a:r>
              <a:rPr baseline="-7936" dirty="0" sz="2800" lang="en-US" spc="-22">
                <a:solidFill>
                  <a:schemeClr val="bg1"/>
                </a:solidFill>
                <a:latin typeface="Times New Roman"/>
                <a:cs typeface="Times New Roman"/>
              </a:rPr>
              <a:t>2 </a:t>
            </a:r>
            <a:r>
              <a:rPr baseline="-7936" dirty="0" sz="2800" lang="en-US" spc="-367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</a:p>
          <a:p>
            <a:pPr marL="533400" marR="2554605">
              <a:lnSpc>
                <a:spcPct val="150000"/>
              </a:lnSpc>
              <a:spcBef>
                <a:spcPts val="90"/>
              </a:spcBef>
            </a:pPr>
            <a:r>
              <a:rPr dirty="0" sz="2800" lang="en-US">
                <a:solidFill>
                  <a:schemeClr val="bg1"/>
                </a:solidFill>
                <a:latin typeface="Times New Roman"/>
                <a:cs typeface="Times New Roman"/>
              </a:rPr>
              <a:t>P</a:t>
            </a:r>
            <a:r>
              <a:rPr baseline="-7936" dirty="0" sz="2800" lang="en-US">
                <a:solidFill>
                  <a:schemeClr val="bg1"/>
                </a:solidFill>
                <a:latin typeface="Times New Roman"/>
                <a:cs typeface="Times New Roman"/>
              </a:rPr>
              <a:t>1</a:t>
            </a:r>
            <a:r>
              <a:rPr baseline="-7936" dirty="0" sz="2800" lang="en-US" spc="179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&gt;</a:t>
            </a:r>
            <a:r>
              <a:rPr dirty="0" sz="2800" lang="en-US" spc="-2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P</a:t>
            </a:r>
            <a:r>
              <a:rPr baseline="-7936" dirty="0" sz="2800" lang="en-US" spc="-7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  <a:endParaRPr baseline="-7936" dirty="0" sz="2800" lang="en-US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endParaRPr b="1" dirty="0" sz="2800" lang="en-US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129" name="object 4"/>
          <p:cNvGrpSpPr/>
          <p:nvPr/>
        </p:nvGrpSpPr>
        <p:grpSpPr>
          <a:xfrm>
            <a:off x="4424223" y="3233850"/>
            <a:ext cx="2872740" cy="2198370"/>
            <a:chOff x="1874520" y="2917698"/>
            <a:chExt cx="2872740" cy="2198370"/>
          </a:xfrm>
        </p:grpSpPr>
        <p:sp>
          <p:nvSpPr>
            <p:cNvPr id="1048643" name="object 5"/>
            <p:cNvSpPr/>
            <p:nvPr/>
          </p:nvSpPr>
          <p:spPr>
            <a:xfrm>
              <a:off x="1874520" y="2917697"/>
              <a:ext cx="2872740" cy="2198370"/>
            </a:xfrm>
            <a:custGeom>
              <a:avLst/>
              <a:ahLst/>
              <a:rect l="l" t="t" r="r" b="b"/>
              <a:pathLst>
                <a:path w="2872740" h="2198370">
                  <a:moveTo>
                    <a:pt x="2872613" y="2141220"/>
                  </a:moveTo>
                  <a:lnTo>
                    <a:pt x="2834513" y="2122170"/>
                  </a:lnTo>
                  <a:lnTo>
                    <a:pt x="2758313" y="2084070"/>
                  </a:lnTo>
                  <a:lnTo>
                    <a:pt x="2758313" y="2122170"/>
                  </a:lnTo>
                  <a:lnTo>
                    <a:pt x="76200" y="2122170"/>
                  </a:lnTo>
                  <a:lnTo>
                    <a:pt x="76200" y="114300"/>
                  </a:lnTo>
                  <a:lnTo>
                    <a:pt x="114300" y="114300"/>
                  </a:lnTo>
                  <a:lnTo>
                    <a:pt x="104775" y="95250"/>
                  </a:lnTo>
                  <a:lnTo>
                    <a:pt x="57150" y="0"/>
                  </a:lnTo>
                  <a:lnTo>
                    <a:pt x="0" y="114300"/>
                  </a:lnTo>
                  <a:lnTo>
                    <a:pt x="38100" y="114300"/>
                  </a:lnTo>
                  <a:lnTo>
                    <a:pt x="38100" y="2122170"/>
                  </a:lnTo>
                  <a:lnTo>
                    <a:pt x="37338" y="2122170"/>
                  </a:lnTo>
                  <a:lnTo>
                    <a:pt x="37338" y="2160270"/>
                  </a:lnTo>
                  <a:lnTo>
                    <a:pt x="2758313" y="2160270"/>
                  </a:lnTo>
                  <a:lnTo>
                    <a:pt x="2758313" y="2198370"/>
                  </a:lnTo>
                  <a:lnTo>
                    <a:pt x="2834513" y="2160270"/>
                  </a:lnTo>
                  <a:lnTo>
                    <a:pt x="2872613" y="2141220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bIns="0" lIns="0" rIns="0" rtlCol="0" tIns="0" wrap="square"/>
            <a:p/>
          </p:txBody>
        </p:sp>
        <p:sp>
          <p:nvSpPr>
            <p:cNvPr id="1048644" name="object 6"/>
            <p:cNvSpPr/>
            <p:nvPr/>
          </p:nvSpPr>
          <p:spPr>
            <a:xfrm>
              <a:off x="1942338" y="3483102"/>
              <a:ext cx="1777364" cy="1561465"/>
            </a:xfrm>
            <a:custGeom>
              <a:avLst/>
              <a:ahLst/>
              <a:rect l="l" t="t" r="r" b="b"/>
              <a:pathLst>
                <a:path w="1777364" h="1561464">
                  <a:moveTo>
                    <a:pt x="0" y="1561464"/>
                  </a:moveTo>
                  <a:lnTo>
                    <a:pt x="1777364" y="0"/>
                  </a:lnTo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bIns="0" lIns="0" rIns="0" rtlCol="0" tIns="0" wrap="square"/>
            <a:p/>
          </p:txBody>
        </p:sp>
      </p:grpSp>
      <p:sp>
        <p:nvSpPr>
          <p:cNvPr id="1048645" name="object 3"/>
          <p:cNvSpPr txBox="1"/>
          <p:nvPr/>
        </p:nvSpPr>
        <p:spPr>
          <a:xfrm>
            <a:off x="4170006" y="4225224"/>
            <a:ext cx="2552065" cy="149733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 sz="2000">
                <a:solidFill>
                  <a:schemeClr val="bg1"/>
                </a:solidFill>
                <a:latin typeface="Times New Roman"/>
                <a:cs typeface="Times New Roman"/>
              </a:rPr>
              <a:t>P</a:t>
            </a:r>
            <a:endParaRPr dirty="0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384300">
              <a:lnSpc>
                <a:spcPct val="100000"/>
              </a:lnSpc>
              <a:spcBef>
                <a:spcPts val="1860"/>
              </a:spcBef>
            </a:pPr>
            <a:r>
              <a:rPr b="1" dirty="0" sz="1600" spc="-5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b="1" dirty="0" sz="1600" spc="-3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b="1" dirty="0" sz="1600" spc="-5">
                <a:solidFill>
                  <a:schemeClr val="bg1"/>
                </a:solidFill>
                <a:latin typeface="Times New Roman"/>
                <a:cs typeface="Times New Roman"/>
              </a:rPr>
              <a:t>=</a:t>
            </a:r>
            <a:r>
              <a:rPr b="1" dirty="0" sz="1600" spc="-1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b="1" dirty="0" sz="1600" spc="-5">
                <a:solidFill>
                  <a:schemeClr val="bg1"/>
                </a:solidFill>
                <a:latin typeface="Times New Roman"/>
                <a:cs typeface="Times New Roman"/>
              </a:rPr>
              <a:t>Constant</a:t>
            </a:r>
            <a:endParaRPr dirty="0" sz="16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dirty="0" sz="17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689100">
              <a:lnSpc>
                <a:spcPct val="100000"/>
              </a:lnSpc>
              <a:spcBef>
                <a:spcPts val="1525"/>
              </a:spcBef>
            </a:pPr>
            <a:r>
              <a:rPr b="1" dirty="0" sz="1600" spc="-5">
                <a:solidFill>
                  <a:schemeClr val="bg1"/>
                </a:solidFill>
                <a:latin typeface="Times New Roman"/>
                <a:cs typeface="Times New Roman"/>
              </a:rPr>
              <a:t>M</a:t>
            </a:r>
            <a:r>
              <a:rPr b="1" dirty="0" sz="1600" spc="-4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chemeClr val="bg1"/>
                </a:solidFill>
                <a:latin typeface="Wingdings"/>
                <a:cs typeface="Wingdings"/>
              </a:rPr>
              <a:t></a:t>
            </a:r>
            <a:endParaRPr dirty="0" sz="1600">
              <a:solidFill>
                <a:schemeClr val="bg1"/>
              </a:solidFill>
              <a:latin typeface="Wingdings"/>
              <a:cs typeface="Wingdings"/>
            </a:endParaRPr>
          </a:p>
        </p:txBody>
      </p:sp>
      <p:sp>
        <p:nvSpPr>
          <p:cNvPr id="1048646" name="object 7"/>
          <p:cNvSpPr/>
          <p:nvPr/>
        </p:nvSpPr>
        <p:spPr>
          <a:xfrm>
            <a:off x="4139452" y="3710191"/>
            <a:ext cx="250862" cy="451484"/>
          </a:xfrm>
          <a:custGeom>
            <a:avLst/>
            <a:ahLst/>
            <a:rect l="l" t="t" r="r" b="b"/>
            <a:pathLst>
              <a:path w="86994" h="451485">
                <a:moveTo>
                  <a:pt x="57912" y="72390"/>
                </a:moveTo>
                <a:lnTo>
                  <a:pt x="28956" y="72390"/>
                </a:lnTo>
                <a:lnTo>
                  <a:pt x="28956" y="451485"/>
                </a:lnTo>
                <a:lnTo>
                  <a:pt x="57912" y="451485"/>
                </a:lnTo>
                <a:lnTo>
                  <a:pt x="57912" y="72390"/>
                </a:lnTo>
                <a:close/>
              </a:path>
              <a:path w="86994" h="451485">
                <a:moveTo>
                  <a:pt x="43434" y="0"/>
                </a:moveTo>
                <a:lnTo>
                  <a:pt x="0" y="86868"/>
                </a:lnTo>
                <a:lnTo>
                  <a:pt x="28956" y="86868"/>
                </a:lnTo>
                <a:lnTo>
                  <a:pt x="28956" y="72390"/>
                </a:lnTo>
                <a:lnTo>
                  <a:pt x="79629" y="72390"/>
                </a:lnTo>
                <a:lnTo>
                  <a:pt x="43434" y="0"/>
                </a:lnTo>
                <a:close/>
              </a:path>
              <a:path w="86994" h="451485">
                <a:moveTo>
                  <a:pt x="79629" y="72390"/>
                </a:moveTo>
                <a:lnTo>
                  <a:pt x="57912" y="72390"/>
                </a:lnTo>
                <a:lnTo>
                  <a:pt x="57912" y="86868"/>
                </a:lnTo>
                <a:lnTo>
                  <a:pt x="86868" y="86868"/>
                </a:lnTo>
                <a:lnTo>
                  <a:pt x="79629" y="72390"/>
                </a:ln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bIns="0" lIns="0" rIns="0" rtlCol="0" tIns="0" wrap="square"/>
          <a:p>
            <a:endParaRPr>
              <a:solidFill>
                <a:schemeClr val="bg1"/>
              </a:solidFill>
            </a:endParaRPr>
          </a:p>
        </p:txBody>
      </p:sp>
      <p:graphicFrame>
        <p:nvGraphicFramePr>
          <p:cNvPr id="4194336" name="Object 2"/>
          <p:cNvGraphicFramePr>
            <a:graphicFrameLocks noChangeAspect="1"/>
          </p:cNvGraphicFramePr>
          <p:nvPr/>
        </p:nvGraphicFramePr>
        <p:xfrm>
          <a:off x="1457325" y="1716088"/>
          <a:ext cx="338367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22151" progId="Equation.DSMT4">
                  <p:embed/>
                </p:oleObj>
              </mc:Choice>
              <mc:Fallback>
                <p:oleObj name="Equation" r:id="rId2" spid="" imgH="110168" imgW="122151" progId="Equation.DSMT4">
                  <p:embed/>
                  <p:pic>
                    <p:nvPicPr>
                      <p:cNvPr id="2097207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1457325" y="1716088"/>
                        <a:ext cx="338367" cy="303212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pic>
        <p:nvPicPr>
          <p:cNvPr id="2097208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1" name="TextBox 10"/>
          <p:cNvSpPr txBox="1"/>
          <p:nvPr/>
        </p:nvSpPr>
        <p:spPr>
          <a:xfrm>
            <a:off x="602796" y="897785"/>
            <a:ext cx="10986408" cy="3272155"/>
          </a:xfrm>
          <a:prstGeom prst="rect"/>
          <a:noFill/>
        </p:spPr>
        <p:txBody>
          <a:bodyPr wrap="square">
            <a:spAutoFit/>
          </a:bodyPr>
          <a:p>
            <a:pPr marL="63500">
              <a:lnSpc>
                <a:spcPct val="150000"/>
              </a:lnSpc>
              <a:spcBef>
                <a:spcPts val="905"/>
              </a:spcBef>
            </a:pPr>
            <a:r>
              <a:rPr b="1"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3.</a:t>
            </a:r>
            <a:r>
              <a:rPr b="1" dirty="0" sz="2800" lang="en-US" spc="-1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b="1" dirty="0" sz="2800" lang="en-US" spc="5">
                <a:solidFill>
                  <a:schemeClr val="bg1"/>
                </a:solidFill>
                <a:latin typeface="Times New Roman"/>
                <a:cs typeface="Times New Roman"/>
              </a:rPr>
              <a:t>Two</a:t>
            </a:r>
            <a:r>
              <a:rPr b="1"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 bodies having same momenta</a:t>
            </a:r>
            <a:endParaRPr dirty="0" sz="2800" lang="en-US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57200">
              <a:lnSpc>
                <a:spcPct val="150000"/>
              </a:lnSpc>
              <a:spcBef>
                <a:spcPts val="800"/>
              </a:spcBef>
            </a:pP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m</a:t>
            </a:r>
            <a:r>
              <a:rPr baseline="-7936" dirty="0" sz="2800" lang="en-US" spc="-7">
                <a:solidFill>
                  <a:schemeClr val="bg1"/>
                </a:solidFill>
                <a:latin typeface="Times New Roman"/>
                <a:cs typeface="Times New Roman"/>
              </a:rPr>
              <a:t>1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baseline="-7936" dirty="0" sz="2800" lang="en-US" spc="-7">
                <a:solidFill>
                  <a:schemeClr val="bg1"/>
                </a:solidFill>
                <a:latin typeface="Times New Roman"/>
                <a:cs typeface="Times New Roman"/>
              </a:rPr>
              <a:t>1</a:t>
            </a:r>
            <a:r>
              <a:rPr baseline="-7936" dirty="0" sz="2800" lang="en-US" spc="157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=</a:t>
            </a:r>
            <a:r>
              <a:rPr dirty="0" sz="2800" lang="en-US" spc="-1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m</a:t>
            </a:r>
            <a:r>
              <a:rPr baseline="-7936" dirty="0" sz="2800" lang="en-US" spc="-7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baseline="-7936" dirty="0" sz="2800" lang="en-US" spc="-7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  <a:endParaRPr baseline="-7936" dirty="0" sz="2800" lang="en-US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57200" marR="1787525">
              <a:lnSpc>
                <a:spcPct val="150000"/>
              </a:lnSpc>
              <a:spcBef>
                <a:spcPts val="395"/>
              </a:spcBef>
              <a:tabLst>
                <a:tab algn="l" pos="1356995"/>
              </a:tabLst>
            </a:pPr>
            <a:endParaRPr baseline="-14619" dirty="0" sz="2800" lang="en-US">
              <a:solidFill>
                <a:schemeClr val="bg1"/>
              </a:solidFill>
              <a:latin typeface="Cambria Math"/>
              <a:cs typeface="Cambria Math"/>
            </a:endParaRPr>
          </a:p>
          <a:p>
            <a:pPr marL="457200" marR="1708150">
              <a:lnSpc>
                <a:spcPct val="150000"/>
              </a:lnSpc>
            </a:pPr>
            <a:r>
              <a:rPr dirty="0" sz="2800" lang="en-US" spc="-15">
                <a:solidFill>
                  <a:schemeClr val="bg1"/>
                </a:solidFill>
                <a:latin typeface="Times New Roman"/>
                <a:cs typeface="Times New Roman"/>
              </a:rPr>
              <a:t>m</a:t>
            </a:r>
            <a:r>
              <a:rPr baseline="-7936" dirty="0" sz="2800" lang="en-US" spc="-22">
                <a:solidFill>
                  <a:schemeClr val="bg1"/>
                </a:solidFill>
                <a:latin typeface="Times New Roman"/>
                <a:cs typeface="Times New Roman"/>
              </a:rPr>
              <a:t>1</a:t>
            </a:r>
            <a:r>
              <a:rPr baseline="-7936" dirty="0" sz="2800" lang="en-US" spc="157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&gt;</a:t>
            </a:r>
            <a:r>
              <a:rPr dirty="0" sz="2800" lang="en-US" spc="-2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15">
                <a:solidFill>
                  <a:schemeClr val="bg1"/>
                </a:solidFill>
                <a:latin typeface="Times New Roman"/>
                <a:cs typeface="Times New Roman"/>
              </a:rPr>
              <a:t>m</a:t>
            </a:r>
            <a:r>
              <a:rPr baseline="-7936" dirty="0" sz="2800" lang="en-US" spc="-22">
                <a:solidFill>
                  <a:schemeClr val="bg1"/>
                </a:solidFill>
                <a:latin typeface="Times New Roman"/>
                <a:cs typeface="Times New Roman"/>
              </a:rPr>
              <a:t>2 </a:t>
            </a:r>
            <a:r>
              <a:rPr baseline="-7936" dirty="0" sz="2800" lang="en-US" spc="-367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baseline="-7936" dirty="0" sz="2800" lang="en-US">
                <a:solidFill>
                  <a:schemeClr val="bg1"/>
                </a:solidFill>
                <a:latin typeface="Times New Roman"/>
                <a:cs typeface="Times New Roman"/>
              </a:rPr>
              <a:t>1</a:t>
            </a:r>
            <a:r>
              <a:rPr baseline="-7936" dirty="0" sz="2800" lang="en-US" spc="16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 spc="-5">
                <a:solidFill>
                  <a:schemeClr val="bg1"/>
                </a:solidFill>
                <a:latin typeface="Times New Roman"/>
                <a:cs typeface="Times New Roman"/>
              </a:rPr>
              <a:t>&lt;</a:t>
            </a:r>
            <a:r>
              <a:rPr dirty="0" sz="2800" lang="en-US" spc="-25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baseline="-7936" dirty="0" sz="2800" lang="en-US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</a:p>
          <a:p>
            <a:pPr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33" name="object 3"/>
          <p:cNvGrpSpPr/>
          <p:nvPr/>
        </p:nvGrpSpPr>
        <p:grpSpPr>
          <a:xfrm>
            <a:off x="5030880" y="1803643"/>
            <a:ext cx="3013165" cy="2627647"/>
            <a:chOff x="1836420" y="2796540"/>
            <a:chExt cx="2589530" cy="2170430"/>
          </a:xfrm>
        </p:grpSpPr>
        <p:pic>
          <p:nvPicPr>
            <p:cNvPr id="2097209" name="object 4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1848612" y="2808732"/>
              <a:ext cx="2564891" cy="2145791"/>
            </a:xfrm>
            <a:prstGeom prst="rect"/>
          </p:spPr>
        </p:pic>
        <p:sp>
          <p:nvSpPr>
            <p:cNvPr id="1048652" name="object 5"/>
            <p:cNvSpPr/>
            <p:nvPr/>
          </p:nvSpPr>
          <p:spPr>
            <a:xfrm>
              <a:off x="1842516" y="2802636"/>
              <a:ext cx="2577465" cy="2158365"/>
            </a:xfrm>
            <a:custGeom>
              <a:avLst/>
              <a:ahLst/>
              <a:rect l="l" t="t" r="r" b="b"/>
              <a:pathLst>
                <a:path w="2577465" h="2158365">
                  <a:moveTo>
                    <a:pt x="0" y="2157984"/>
                  </a:moveTo>
                  <a:lnTo>
                    <a:pt x="2577084" y="2157984"/>
                  </a:lnTo>
                  <a:lnTo>
                    <a:pt x="2577084" y="0"/>
                  </a:lnTo>
                  <a:lnTo>
                    <a:pt x="0" y="0"/>
                  </a:lnTo>
                  <a:lnTo>
                    <a:pt x="0" y="2157984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bIns="0" lIns="0" rIns="0" rtlCol="0" tIns="0" wrap="square"/>
            <a:p/>
          </p:txBody>
        </p:sp>
      </p:grpSp>
      <p:graphicFrame>
        <p:nvGraphicFramePr>
          <p:cNvPr id="4194337" name="Object 6"/>
          <p:cNvGraphicFramePr>
            <a:graphicFrameLocks noChangeAspect="1"/>
          </p:cNvGraphicFramePr>
          <p:nvPr/>
        </p:nvGraphicFramePr>
        <p:xfrm>
          <a:off x="1170749" y="2278063"/>
          <a:ext cx="1198223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spid="" imgH="343016" imgW="452862" progId="Equation.DSMT4">
                  <p:embed/>
                </p:oleObj>
              </mc:Choice>
              <mc:Fallback>
                <p:oleObj name="Equation" r:id="rId3" spid="" imgH="343016" imgW="452862" progId="Equation.DSMT4">
                  <p:embed/>
                  <p:pic>
                    <p:nvPicPr>
                      <p:cNvPr id="2097210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4"/>
                      <a:stretch>
                        <a:fillRect/>
                      </a:stretch>
                    </p:blipFill>
                    <p:spPr>
                      <a:xfrm>
                        <a:off x="1170749" y="2278063"/>
                        <a:ext cx="1198223" cy="684212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5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11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658" name="TextBox 10"/>
          <p:cNvSpPr txBox="1"/>
          <p:nvPr/>
        </p:nvSpPr>
        <p:spPr>
          <a:xfrm>
            <a:off x="737506" y="1203090"/>
            <a:ext cx="10627179" cy="5330190"/>
          </a:xfrm>
          <a:prstGeom prst="rect"/>
          <a:noFill/>
        </p:spPr>
        <p:txBody>
          <a:bodyPr wrap="square">
            <a:spAutoFit/>
          </a:bodyPr>
          <a:p>
            <a:pPr indent="-285750" marL="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Force &amp; Rate of change of momentum  </a:t>
            </a:r>
          </a:p>
          <a:p>
            <a:pPr indent="-285750" marL="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F            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(P)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;   F           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(mV)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 </a:t>
            </a:r>
          </a:p>
          <a:p>
            <a:pPr indent="-285750" marL="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Or  F = ma  </a:t>
            </a:r>
          </a:p>
          <a:p>
            <a:pPr indent="-285750" marL="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For variable mass system (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Eg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, Rocket propulsion) </a:t>
            </a:r>
          </a:p>
          <a:p>
            <a:pPr defTabSz="361950">
              <a:lnSpc>
                <a:spcPct val="2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F  =        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(mu)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 or </a:t>
            </a:r>
          </a:p>
          <a:p>
            <a:pPr defTabSz="361950">
              <a:lnSpc>
                <a:spcPct val="20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F = u </a:t>
            </a:r>
          </a:p>
        </p:txBody>
      </p:sp>
      <p:sp>
        <p:nvSpPr>
          <p:cNvPr id="1048659" name="TextBox 11"/>
          <p:cNvSpPr txBox="1"/>
          <p:nvPr/>
        </p:nvSpPr>
        <p:spPr>
          <a:xfrm>
            <a:off x="1266512" y="440862"/>
            <a:ext cx="9454243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NEWTONS SECOND LAW OF MOTION </a:t>
            </a:r>
          </a:p>
        </p:txBody>
      </p:sp>
      <p:graphicFrame>
        <p:nvGraphicFramePr>
          <p:cNvPr id="4194338" name="Object 3"/>
          <p:cNvGraphicFramePr>
            <a:graphicFrameLocks noChangeAspect="1"/>
          </p:cNvGraphicFramePr>
          <p:nvPr/>
        </p:nvGraphicFramePr>
        <p:xfrm>
          <a:off x="5834063" y="3127375"/>
          <a:ext cx="5238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599843" imgW="523654" progId="Equation.DSMT4">
                  <p:embed/>
                </p:oleObj>
              </mc:Choice>
              <mc:Fallback>
                <p:oleObj name="Equation" r:id="rId2" spid="" imgH="599843" imgW="523654" progId="Equation.DSMT4">
                  <p:embed/>
                  <p:pic>
                    <p:nvPicPr>
                      <p:cNvPr id="2097212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5834063" y="3127375"/>
                        <a:ext cx="523875" cy="6000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39" name="Object 5"/>
          <p:cNvGraphicFramePr>
            <a:graphicFrameLocks noChangeAspect="1"/>
          </p:cNvGraphicFramePr>
          <p:nvPr/>
        </p:nvGraphicFramePr>
        <p:xfrm>
          <a:off x="1514474" y="2183998"/>
          <a:ext cx="841701" cy="955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318688" imgW="281434" progId="Equation.DSMT4">
                  <p:embed/>
                </p:oleObj>
              </mc:Choice>
              <mc:Fallback>
                <p:oleObj name="Equation" r:id="rId4" spid="" imgH="318688" imgW="281434" progId="Equation.DSMT4">
                  <p:embed/>
                  <p:pic>
                    <p:nvPicPr>
                      <p:cNvPr id="2097213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1514474" y="2183998"/>
                        <a:ext cx="841701" cy="955831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40" name="Object 6"/>
          <p:cNvGraphicFramePr>
            <a:graphicFrameLocks noChangeAspect="1"/>
          </p:cNvGraphicFramePr>
          <p:nvPr/>
        </p:nvGraphicFramePr>
        <p:xfrm>
          <a:off x="3529013" y="2228840"/>
          <a:ext cx="8382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961974" imgW="838055" progId="Equation.DSMT4">
                  <p:embed/>
                </p:oleObj>
              </mc:Choice>
              <mc:Fallback>
                <p:oleObj name="Equation" r:id="rId6" spid="" imgH="961974" imgW="838055" progId="Equation.DSMT4">
                  <p:embed/>
                  <p:pic>
                    <p:nvPicPr>
                      <p:cNvPr id="2097214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3529013" y="2228840"/>
                        <a:ext cx="838200" cy="96202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41" name="Object 7"/>
          <p:cNvGraphicFramePr>
            <a:graphicFrameLocks noChangeAspect="1"/>
          </p:cNvGraphicFramePr>
          <p:nvPr/>
        </p:nvGraphicFramePr>
        <p:xfrm>
          <a:off x="1944849" y="4831258"/>
          <a:ext cx="523874" cy="1052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318688" imgW="158936" progId="Equation.DSMT4">
                  <p:embed/>
                </p:oleObj>
              </mc:Choice>
              <mc:Fallback>
                <p:oleObj name="Equation" r:id="rId8" spid="" imgH="318688" imgW="158936" progId="Equation.DSMT4">
                  <p:embed/>
                  <p:pic>
                    <p:nvPicPr>
                      <p:cNvPr id="2097215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1944849" y="4831258"/>
                        <a:ext cx="523874" cy="105298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42" name="Object 8"/>
          <p:cNvGraphicFramePr>
            <a:graphicFrameLocks noChangeAspect="1"/>
          </p:cNvGraphicFramePr>
          <p:nvPr/>
        </p:nvGraphicFramePr>
        <p:xfrm>
          <a:off x="5984875" y="3268663"/>
          <a:ext cx="22066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318688" imgW="220358" progId="Equation.DSMT4">
                  <p:embed/>
                </p:oleObj>
              </mc:Choice>
              <mc:Fallback>
                <p:oleObj name="Equation" r:id="rId10" spid="" imgH="318688" imgW="220358" progId="Equation.DSMT4">
                  <p:embed/>
                  <p:pic>
                    <p:nvPicPr>
                      <p:cNvPr id="2097216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5984875" y="3268663"/>
                        <a:ext cx="220663" cy="31908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43" name="Object 9"/>
          <p:cNvGraphicFramePr>
            <a:graphicFrameLocks noChangeAspect="1"/>
          </p:cNvGraphicFramePr>
          <p:nvPr/>
        </p:nvGraphicFramePr>
        <p:xfrm>
          <a:off x="5984875" y="3268663"/>
          <a:ext cx="22066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318688" imgW="220358" progId="Equation.DSMT4">
                  <p:embed/>
                </p:oleObj>
              </mc:Choice>
              <mc:Fallback>
                <p:oleObj name="Equation" r:id="rId12" spid="" imgH="318688" imgW="220358" progId="Equation.DSMT4">
                  <p:embed/>
                  <p:pic>
                    <p:nvPicPr>
                      <p:cNvPr id="2097217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5984875" y="3268663"/>
                        <a:ext cx="220663" cy="31908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44" name="Object 12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523733" imgW="361943" progId="Equation.DSMT4">
                  <p:embed/>
                </p:oleObj>
              </mc:Choice>
              <mc:Fallback>
                <p:oleObj name="Equation" r:id="rId14" spid="" imgH="523733" imgW="361943" progId="Equation.DSMT4">
                  <p:embed/>
                  <p:pic>
                    <p:nvPicPr>
                      <p:cNvPr id="2097218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45" name="Object 13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523733" imgW="361943" progId="Equation.DSMT4">
                  <p:embed/>
                </p:oleObj>
              </mc:Choice>
              <mc:Fallback>
                <p:oleObj name="Equation" r:id="rId16" spid="" imgH="523733" imgW="361943" progId="Equation.DSMT4">
                  <p:embed/>
                  <p:pic>
                    <p:nvPicPr>
                      <p:cNvPr id="2097219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46" name="Object 14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523733" imgW="361943" progId="Equation.DSMT4">
                  <p:embed/>
                </p:oleObj>
              </mc:Choice>
              <mc:Fallback>
                <p:oleObj name="Equation" r:id="rId18" spid="" imgH="523733" imgW="361943" progId="Equation.DSMT4">
                  <p:embed/>
                  <p:pic>
                    <p:nvPicPr>
                      <p:cNvPr id="2097220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47" name="Object 15"/>
          <p:cNvGraphicFramePr>
            <a:graphicFrameLocks noChangeAspect="1"/>
          </p:cNvGraphicFramePr>
          <p:nvPr/>
        </p:nvGraphicFramePr>
        <p:xfrm>
          <a:off x="2124795" y="5743928"/>
          <a:ext cx="687856" cy="993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spid="" imgH="330120" imgW="228600" progId="Equation.DSMT4">
                  <p:embed/>
                </p:oleObj>
              </mc:Choice>
              <mc:Fallback>
                <p:oleObj name="Equation" r:id="rId20" spid="" imgH="330120" imgW="228600" progId="Equation.DSMT4">
                  <p:embed/>
                  <p:pic>
                    <p:nvPicPr>
                      <p:cNvPr id="2097221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2124795" y="5743928"/>
                        <a:ext cx="687856" cy="99357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1048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1048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2"/>
                                        <p:tgtEl>
                                          <p:spTgt spid="1048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id="47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9"/>
                                        <p:tgtEl>
                                          <p:spTgt spid="10486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0"/>
                                        <p:tgtEl>
                                          <p:spTgt spid="10486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1"/>
                                        <p:tgtEl>
                                          <p:spTgt spid="10486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2">
                      <p:stCondLst>
                        <p:cond delay="indefinite"/>
                      </p:stCondLst>
                      <p:childTnLst>
                        <p:par>
                          <p:cTn fill="hold" id="53">
                            <p:stCondLst>
                              <p:cond delay="0"/>
                            </p:stCondLst>
                            <p:childTnLst>
                              <p:par>
                                <p:cTn fill="hold" id="54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56"/>
                                        <p:tgtEl>
                                          <p:spTgt spid="419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7"/>
                                        <p:tgtEl>
                                          <p:spTgt spid="419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58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0"/>
                                        <p:tgtEl>
                                          <p:spTgt spid="419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1"/>
                                        <p:tgtEl>
                                          <p:spTgt spid="419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62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4"/>
                                        <p:tgtEl>
                                          <p:spTgt spid="419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5"/>
                                        <p:tgtEl>
                                          <p:spTgt spid="419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66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8"/>
                                        <p:tgtEl>
                                          <p:spTgt spid="419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9"/>
                                        <p:tgtEl>
                                          <p:spTgt spid="419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6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22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662" name="TextBox 10"/>
          <p:cNvSpPr txBox="1"/>
          <p:nvPr/>
        </p:nvSpPr>
        <p:spPr>
          <a:xfrm>
            <a:off x="439616" y="1122363"/>
            <a:ext cx="10688460" cy="2612190"/>
          </a:xfrm>
          <a:prstGeom prst="rect"/>
          <a:noFill/>
        </p:spPr>
        <p:txBody>
          <a:bodyPr wrap="square">
            <a:spAutoFit/>
          </a:bodyPr>
          <a:p>
            <a:pPr algn="just" defTabSz="720725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Q :	If a bullet of mass 5 gm moving with velocity 100 m/sec, 	penetrates the wooden block 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upto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6 cm.  Then the average 	force imposed by the bullet on the block is   </a:t>
            </a:r>
          </a:p>
          <a:p>
            <a:pPr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1.	8300 N 	     	2.  417 N 			3.  830 N				4.  Zero  </a:t>
            </a:r>
          </a:p>
        </p:txBody>
      </p:sp>
      <p:sp>
        <p:nvSpPr>
          <p:cNvPr id="1048663" name="TextBox 11"/>
          <p:cNvSpPr txBox="1"/>
          <p:nvPr/>
        </p:nvSpPr>
        <p:spPr>
          <a:xfrm>
            <a:off x="1784840" y="24772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b="1" dirty="0" sz="36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lass Assignment Question 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1048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5"/>
                                        <p:tgtEl>
                                          <p:spTgt spid="1048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6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8"/>
                                        <p:tgtEl>
                                          <p:spTgt spid="10486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486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65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23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666" name="TextBox 10"/>
          <p:cNvSpPr txBox="1"/>
          <p:nvPr/>
        </p:nvSpPr>
        <p:spPr>
          <a:xfrm>
            <a:off x="457200" y="612404"/>
            <a:ext cx="10563225" cy="3863340"/>
          </a:xfrm>
          <a:prstGeom prst="rect"/>
          <a:noFill/>
        </p:spPr>
        <p:txBody>
          <a:bodyPr wrap="square">
            <a:spAutoFit/>
          </a:bodyPr>
          <a:p>
            <a:pPr algn="just" defTabSz="633413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Q :	A machine gun is mounted on a 2000 kg car on a horizontal 	frictionless surface.  At some instant the gun fires bullets of 	mass 10 gm with a velocity of 500 m/sec with respect to the 	car. The number of bullets fired per second is ten.  The 	average thrust on the system is   </a:t>
            </a:r>
          </a:p>
          <a:p>
            <a:pPr defTabSz="179388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1.	 550 N 		        2.  50 N 				3.  250 N  			4.  250 dyne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68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2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82488"/>
            <a:ext cx="12192000" cy="6940488"/>
          </a:xfrm>
          <a:prstGeom prst="rect"/>
        </p:spPr>
      </p:pic>
      <p:sp>
        <p:nvSpPr>
          <p:cNvPr id="1048669" name="TextBox 10"/>
          <p:cNvSpPr txBox="1"/>
          <p:nvPr/>
        </p:nvSpPr>
        <p:spPr>
          <a:xfrm>
            <a:off x="457200" y="612404"/>
            <a:ext cx="11429999" cy="2396746"/>
          </a:xfrm>
          <a:prstGeom prst="rect"/>
          <a:noFill/>
        </p:spPr>
        <p:txBody>
          <a:bodyPr wrap="square">
            <a:spAutoFit/>
          </a:bodyPr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Q:	A force vector applied on a mass is represented as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   		and accelerates with 1 m/s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.  What will be the mass of the 	body.    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1.          	kg 	 	     2.            kg  			 3.  10 kg 				4.  20 kg </a:t>
            </a:r>
          </a:p>
          <a:p>
            <a:pPr algn="just" defTabSz="633413"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4194348" name="Object 3"/>
          <p:cNvGraphicFramePr>
            <a:graphicFrameLocks noChangeAspect="1"/>
          </p:cNvGraphicFramePr>
          <p:nvPr/>
        </p:nvGraphicFramePr>
        <p:xfrm>
          <a:off x="1699848" y="1810777"/>
          <a:ext cx="1060938" cy="6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90440" imgW="317160" progId="Equation.DSMT4">
                  <p:embed/>
                </p:oleObj>
              </mc:Choice>
              <mc:Fallback>
                <p:oleObj name="Equation" r:id="rId2" spid="" imgH="190440" imgW="317160" progId="Equation.DSMT4">
                  <p:embed/>
                  <p:pic>
                    <p:nvPicPr>
                      <p:cNvPr id="2097225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1699848" y="1810777"/>
                        <a:ext cx="1060938" cy="63656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49" name="Object 5"/>
          <p:cNvGraphicFramePr>
            <a:graphicFrameLocks noChangeAspect="1"/>
          </p:cNvGraphicFramePr>
          <p:nvPr/>
        </p:nvGraphicFramePr>
        <p:xfrm>
          <a:off x="4583234" y="1766044"/>
          <a:ext cx="1060939" cy="6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90440" imgW="317160" progId="Equation.DSMT4">
                  <p:embed/>
                </p:oleObj>
              </mc:Choice>
              <mc:Fallback>
                <p:oleObj name="Equation" r:id="rId4" spid="" imgH="190440" imgW="317160" progId="Equation.DSMT4">
                  <p:embed/>
                  <p:pic>
                    <p:nvPicPr>
                      <p:cNvPr id="2097226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4583234" y="1766044"/>
                        <a:ext cx="1060939" cy="63656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50" name="Object 6"/>
          <p:cNvGraphicFramePr>
            <a:graphicFrameLocks noChangeAspect="1"/>
          </p:cNvGraphicFramePr>
          <p:nvPr/>
        </p:nvGraphicFramePr>
        <p:xfrm>
          <a:off x="9482503" y="774333"/>
          <a:ext cx="2062211" cy="491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295056" imgW="1238170" progId="Equation.DSMT4">
                  <p:embed/>
                </p:oleObj>
              </mc:Choice>
              <mc:Fallback>
                <p:oleObj name="Equation" r:id="rId6" spid="" imgH="295056" imgW="1238170" progId="Equation.DSMT4">
                  <p:embed/>
                  <p:pic>
                    <p:nvPicPr>
                      <p:cNvPr id="2097227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9482503" y="774333"/>
                        <a:ext cx="2062211" cy="49175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7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28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82488"/>
            <a:ext cx="12192000" cy="6940488"/>
          </a:xfrm>
          <a:prstGeom prst="rect"/>
        </p:spPr>
      </p:pic>
      <p:sp>
        <p:nvSpPr>
          <p:cNvPr id="1048672" name="TextBox 10"/>
          <p:cNvSpPr txBox="1"/>
          <p:nvPr/>
        </p:nvSpPr>
        <p:spPr>
          <a:xfrm>
            <a:off x="457201" y="612404"/>
            <a:ext cx="10410824" cy="3653790"/>
          </a:xfrm>
          <a:prstGeom prst="rect"/>
          <a:noFill/>
        </p:spPr>
        <p:txBody>
          <a:bodyPr wrap="square">
            <a:spAutoFit/>
          </a:bodyPr>
          <a:p>
            <a:pPr algn="just" defTabSz="361950" indent="-361950" marL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Q:A ball of mass m moves with speed v and it strikes normally with a wall and reflected back normally, if its time of contact with wall is t then find force exerted by ball on wall     </a:t>
            </a:r>
          </a:p>
          <a:p>
            <a:pPr algn="just" defTabSz="361950"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1.          	 	     2.              			    3.    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mvt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 			4.  </a:t>
            </a:r>
          </a:p>
          <a:p>
            <a:pPr algn="just" defTabSz="633413"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4194351" name="Object 7"/>
          <p:cNvGraphicFramePr>
            <a:graphicFrameLocks noChangeAspect="1"/>
          </p:cNvGraphicFramePr>
          <p:nvPr/>
        </p:nvGraphicFramePr>
        <p:xfrm>
          <a:off x="1899017" y="2912425"/>
          <a:ext cx="873809" cy="1033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318688" imgW="269288" progId="Equation.DSMT4">
                  <p:embed/>
                </p:oleObj>
              </mc:Choice>
              <mc:Fallback>
                <p:oleObj name="Equation" r:id="rId2" spid="" imgH="318688" imgW="269288" progId="Equation.DSMT4">
                  <p:embed/>
                  <p:pic>
                    <p:nvPicPr>
                      <p:cNvPr id="2097229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1899017" y="2912425"/>
                        <a:ext cx="873809" cy="1033149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52" name="Object 8"/>
          <p:cNvGraphicFramePr>
            <a:graphicFrameLocks noChangeAspect="1"/>
          </p:cNvGraphicFramePr>
          <p:nvPr/>
        </p:nvGraphicFramePr>
        <p:xfrm>
          <a:off x="4214643" y="2871956"/>
          <a:ext cx="726098" cy="1114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318688" imgW="207866" progId="Equation.DSMT4">
                  <p:embed/>
                </p:oleObj>
              </mc:Choice>
              <mc:Fallback>
                <p:oleObj name="Equation" r:id="rId4" spid="" imgH="318688" imgW="207866" progId="Equation.DSMT4">
                  <p:embed/>
                  <p:pic>
                    <p:nvPicPr>
                      <p:cNvPr id="2097230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4214643" y="2871956"/>
                        <a:ext cx="726098" cy="111408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53" name="Object 9"/>
          <p:cNvGraphicFramePr>
            <a:graphicFrameLocks noChangeAspect="1"/>
          </p:cNvGraphicFramePr>
          <p:nvPr/>
        </p:nvGraphicFramePr>
        <p:xfrm>
          <a:off x="8946295" y="2874325"/>
          <a:ext cx="726098" cy="1114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318688" imgW="207866" progId="Equation.DSMT4">
                  <p:embed/>
                </p:oleObj>
              </mc:Choice>
              <mc:Fallback>
                <p:oleObj name="Equation" r:id="rId6" spid="" imgH="318688" imgW="207866" progId="Equation.DSMT4">
                  <p:embed/>
                  <p:pic>
                    <p:nvPicPr>
                      <p:cNvPr id="2097231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8946295" y="2874325"/>
                        <a:ext cx="726098" cy="111408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74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32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82488"/>
            <a:ext cx="12192000" cy="6940488"/>
          </a:xfrm>
          <a:prstGeom prst="rect"/>
        </p:spPr>
      </p:pic>
      <p:sp>
        <p:nvSpPr>
          <p:cNvPr id="1048675" name="TextBox 10"/>
          <p:cNvSpPr txBox="1"/>
          <p:nvPr/>
        </p:nvSpPr>
        <p:spPr>
          <a:xfrm>
            <a:off x="457201" y="612404"/>
            <a:ext cx="10210799" cy="3653790"/>
          </a:xfrm>
          <a:prstGeom prst="rect"/>
          <a:noFill/>
        </p:spPr>
        <p:txBody>
          <a:bodyPr wrap="square">
            <a:spAutoFit/>
          </a:bodyPr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Q :	A particle moves in the 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xy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-plane under the action of a 			force	F 	such that the components of its linear 						momentum p at any time t are 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p</a:t>
            </a:r>
            <a:r>
              <a:rPr baseline="-25000"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x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= 2cos t, 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p</a:t>
            </a:r>
            <a:r>
              <a:rPr baseline="-25000"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y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= 2sin t.  The 		angle between F and p at time t is      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1.	  90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o 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 		    2.  0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o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	 			  3.  180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o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	 		  	4.  30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o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   </a:t>
            </a:r>
          </a:p>
          <a:p>
            <a:pPr algn="just" defTabSz="633413"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7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33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678" name="TextBox 5"/>
          <p:cNvSpPr txBox="1"/>
          <p:nvPr/>
        </p:nvSpPr>
        <p:spPr>
          <a:xfrm>
            <a:off x="470388" y="855534"/>
            <a:ext cx="11012365" cy="5539740"/>
          </a:xfrm>
          <a:prstGeom prst="rect"/>
          <a:noFill/>
        </p:spPr>
        <p:txBody>
          <a:bodyPr wrap="square">
            <a:spAutoFit/>
          </a:bodyPr>
          <a:p>
            <a:pPr indent="-400050" marL="400050">
              <a:lnSpc>
                <a:spcPct val="150000"/>
              </a:lnSpc>
              <a:buAutoNum type="romanUcParenR"/>
            </a:pPr>
            <a:r>
              <a:rPr b="1" dirty="0" sz="2800" lang="en-US">
                <a:solidFill>
                  <a:srgbClr val="FFFF00"/>
                </a:solidFill>
                <a:latin typeface="+mj-lt"/>
              </a:rPr>
              <a:t>Mass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1)  It is the amount of matter contained in a body 		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2)  It is the inherent property of a body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3)  It is always a constant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4)  It’s unit is kilogram (kg)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5)  It is a scalar quantity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6)  It is measure of inertia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7)  It is measured using a common balance  </a:t>
            </a:r>
          </a:p>
          <a:p>
            <a:endParaRPr b="1" dirty="0" sz="2800" 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48679" name="TextBox 6"/>
          <p:cNvSpPr txBox="1"/>
          <p:nvPr/>
        </p:nvSpPr>
        <p:spPr>
          <a:xfrm>
            <a:off x="1714500" y="238931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 and Weight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10486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6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10486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2"/>
                                        <p:tgtEl>
                                          <p:spTgt spid="104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id="47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9"/>
                                        <p:tgtEl>
                                          <p:spTgt spid="10486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0"/>
                                        <p:tgtEl>
                                          <p:spTgt spid="10486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1"/>
                                        <p:tgtEl>
                                          <p:spTgt spid="10486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2">
                      <p:stCondLst>
                        <p:cond delay="indefinite"/>
                      </p:stCondLst>
                      <p:childTnLst>
                        <p:par>
                          <p:cTn fill="hold" id="53">
                            <p:stCondLst>
                              <p:cond delay="0"/>
                            </p:stCondLst>
                            <p:childTnLst>
                              <p:par>
                                <p:cTn fill="hold" id="54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56"/>
                                        <p:tgtEl>
                                          <p:spTgt spid="10486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7"/>
                                        <p:tgtEl>
                                          <p:spTgt spid="10486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8"/>
                                        <p:tgtEl>
                                          <p:spTgt spid="10486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9">
                      <p:stCondLst>
                        <p:cond delay="indefinite"/>
                      </p:stCondLst>
                      <p:childTnLst>
                        <p:par>
                          <p:cTn fill="hold" id="60">
                            <p:stCondLst>
                              <p:cond delay="0"/>
                            </p:stCondLst>
                            <p:childTnLst>
                              <p:par>
                                <p:cTn fill="hold" id="6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63"/>
                                        <p:tgtEl>
                                          <p:spTgt spid="10486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64"/>
                                        <p:tgtEl>
                                          <p:spTgt spid="10486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65"/>
                                        <p:tgtEl>
                                          <p:spTgt spid="10486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7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8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3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682" name="TextBox 5"/>
          <p:cNvSpPr txBox="1"/>
          <p:nvPr/>
        </p:nvSpPr>
        <p:spPr>
          <a:xfrm>
            <a:off x="651363" y="447586"/>
            <a:ext cx="10264287" cy="6797040"/>
          </a:xfrm>
          <a:prstGeom prst="rect"/>
          <a:noFill/>
        </p:spPr>
        <p:txBody>
          <a:bodyPr wrap="square">
            <a:spAutoFit/>
          </a:bodyPr>
          <a:p>
            <a:pPr indent="-400050" marL="400050">
              <a:lnSpc>
                <a:spcPct val="150000"/>
              </a:lnSpc>
              <a:buAutoNum type="romanUcParenR" startAt="2"/>
            </a:pPr>
            <a:r>
              <a:rPr b="1" dirty="0" sz="2800" lang="en-US">
                <a:solidFill>
                  <a:srgbClr val="FFFF00"/>
                </a:solidFill>
                <a:latin typeface="+mj-lt"/>
              </a:rPr>
              <a:t>Weight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</a:p>
          <a:p>
            <a:pPr defTabSz="534988"/>
            <a:r>
              <a:rPr b="1" dirty="0" sz="2800" lang="en-US">
                <a:solidFill>
                  <a:schemeClr val="bg1"/>
                </a:solidFill>
                <a:latin typeface="+mj-lt"/>
              </a:rPr>
              <a:t>	1)  Weight is the force with which an object is attracted towards the      </a:t>
            </a:r>
          </a:p>
          <a:p>
            <a:pPr defTabSz="534988"/>
            <a:r>
              <a:rPr b="1" dirty="0" sz="2800" lang="en-US">
                <a:solidFill>
                  <a:schemeClr val="bg1"/>
                </a:solidFill>
                <a:latin typeface="+mj-lt"/>
              </a:rPr>
              <a:t>             center of earth</a:t>
            </a:r>
          </a:p>
          <a:p>
            <a:pPr defTabSz="534988"/>
            <a:r>
              <a:rPr b="1" dirty="0" sz="2800" lang="en-US">
                <a:solidFill>
                  <a:schemeClr val="bg1"/>
                </a:solidFill>
                <a:latin typeface="+mj-lt"/>
              </a:rPr>
              <a:t>	2)  The weight of body having mass m is given by W = force = mg; </a:t>
            </a:r>
            <a:br>
              <a:rPr b="1" dirty="0" sz="2800" lang="en-US">
                <a:solidFill>
                  <a:schemeClr val="bg1"/>
                </a:solidFill>
                <a:latin typeface="+mj-lt"/>
              </a:rPr>
            </a:br>
            <a:r>
              <a:rPr b="1" dirty="0" sz="2800" lang="en-US">
                <a:solidFill>
                  <a:schemeClr val="bg1"/>
                </a:solidFill>
                <a:latin typeface="+mj-lt"/>
              </a:rPr>
              <a:t>		W = mg </a:t>
            </a:r>
          </a:p>
          <a:p>
            <a:pPr defTabSz="534988"/>
            <a:r>
              <a:rPr b="1" dirty="0" sz="2800" lang="en-US">
                <a:solidFill>
                  <a:schemeClr val="bg1"/>
                </a:solidFill>
                <a:latin typeface="+mj-lt"/>
              </a:rPr>
              <a:t>	3)  It is not a constant.  It changes from place to place </a:t>
            </a:r>
          </a:p>
          <a:p>
            <a:pPr defTabSz="534988"/>
            <a:r>
              <a:rPr b="1" dirty="0" sz="2800" lang="en-US">
                <a:solidFill>
                  <a:schemeClr val="bg1"/>
                </a:solidFill>
                <a:latin typeface="+mj-lt"/>
              </a:rPr>
              <a:t>	4)  It is a vector quantity </a:t>
            </a:r>
          </a:p>
          <a:p>
            <a:pPr defTabSz="534988"/>
            <a:r>
              <a:rPr b="1" dirty="0" sz="2800" lang="en-US">
                <a:solidFill>
                  <a:schemeClr val="bg1"/>
                </a:solidFill>
                <a:latin typeface="+mj-lt"/>
              </a:rPr>
              <a:t>	5)  It is measured using a spring balance </a:t>
            </a:r>
          </a:p>
          <a:p>
            <a:pPr defTabSz="534988"/>
            <a:r>
              <a:rPr b="1" dirty="0" sz="2800" lang="en-US">
                <a:solidFill>
                  <a:schemeClr val="bg1"/>
                </a:solidFill>
                <a:latin typeface="+mj-lt"/>
              </a:rPr>
              <a:t>	6) 	The SI unit of weight is N and practical unit is kilogram wei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g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h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t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	(</a:t>
            </a:r>
            <a:r>
              <a:rPr b="1" dirty="0" sz="2800" lang="en-US" err="1">
                <a:solidFill>
                  <a:schemeClr val="bg1"/>
                </a:solidFill>
                <a:latin typeface="+mj-lt"/>
              </a:rPr>
              <a:t>kgwt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) </a:t>
            </a:r>
            <a:endParaRPr altLang="en-US" lang="zh-CN"/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	1 </a:t>
            </a:r>
            <a:r>
              <a:rPr b="1" dirty="0" sz="2800" lang="en-US" err="1">
                <a:solidFill>
                  <a:schemeClr val="bg1"/>
                </a:solidFill>
                <a:latin typeface="+mj-lt"/>
              </a:rPr>
              <a:t>kgwt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= weight of 1 kg </a:t>
            </a:r>
          </a:p>
          <a:p>
            <a:r>
              <a:rPr b="1" dirty="0" sz="2800" lang="en-US">
                <a:solidFill>
                  <a:schemeClr val="bg1"/>
                </a:solidFill>
                <a:latin typeface="+mj-lt"/>
              </a:rPr>
              <a:t>		1 </a:t>
            </a:r>
            <a:r>
              <a:rPr b="1" dirty="0" sz="2800" lang="en-US" err="1">
                <a:solidFill>
                  <a:schemeClr val="bg1"/>
                </a:solidFill>
                <a:latin typeface="+mj-lt"/>
              </a:rPr>
              <a:t>kgwt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= mg = 1 kg x 9.8 m/s</a:t>
            </a:r>
            <a:r>
              <a:rPr baseline="30000" b="1" dirty="0" sz="2800" lang="en-US">
                <a:solidFill>
                  <a:schemeClr val="bg1"/>
                </a:solidFill>
                <a:latin typeface="+mj-lt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= 9.8 </a:t>
            </a:r>
            <a:r>
              <a:rPr b="1" dirty="0" sz="2800" lang="en-US" err="1">
                <a:solidFill>
                  <a:schemeClr val="bg1"/>
                </a:solidFill>
                <a:latin typeface="+mj-lt"/>
              </a:rPr>
              <a:t>kgm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/s</a:t>
            </a:r>
            <a:r>
              <a:rPr baseline="30000" b="1" dirty="0" sz="2800" lang="en-US">
                <a:solidFill>
                  <a:schemeClr val="bg1"/>
                </a:solidFill>
                <a:latin typeface="+mj-lt"/>
              </a:rPr>
              <a:t>2</a:t>
            </a:r>
          </a:p>
          <a:p>
            <a:r>
              <a:rPr b="1" dirty="0" sz="2800" lang="en-US">
                <a:solidFill>
                  <a:schemeClr val="bg1"/>
                </a:solidFill>
                <a:latin typeface="+mj-lt"/>
              </a:rPr>
              <a:t>		</a:t>
            </a:r>
            <a:r>
              <a:rPr b="1" dirty="0" sz="2800" lang="en-US">
                <a:solidFill>
                  <a:srgbClr val="00B0F0"/>
                </a:solidFill>
                <a:latin typeface="+mj-lt"/>
              </a:rPr>
              <a:t>1kgwt = 9.8 N 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7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9"/>
                                        <p:tgtEl>
                                          <p:spTgt spid="1048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0"/>
                                        <p:tgtEl>
                                          <p:spTgt spid="1048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1"/>
                                        <p:tgtEl>
                                          <p:spTgt spid="1048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2">
                      <p:stCondLst>
                        <p:cond delay="indefinite"/>
                      </p:stCondLst>
                      <p:childTnLst>
                        <p:par>
                          <p:cTn fill="hold" id="23">
                            <p:stCondLst>
                              <p:cond delay="0"/>
                            </p:stCondLst>
                            <p:childTnLst>
                              <p:par>
                                <p:cTn fill="hold" id="24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6"/>
                                        <p:tgtEl>
                                          <p:spTgt spid="1048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7"/>
                                        <p:tgtEl>
                                          <p:spTgt spid="1048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8"/>
                                        <p:tgtEl>
                                          <p:spTgt spid="1048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9">
                      <p:stCondLst>
                        <p:cond delay="indefinite"/>
                      </p:stCondLst>
                      <p:childTnLst>
                        <p:par>
                          <p:cTn fill="hold" id="30">
                            <p:stCondLst>
                              <p:cond delay="0"/>
                            </p:stCondLst>
                            <p:childTnLst>
                              <p:par>
                                <p:cTn fill="hold" id="3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3"/>
                                        <p:tgtEl>
                                          <p:spTgt spid="1048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4"/>
                                        <p:tgtEl>
                                          <p:spTgt spid="1048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6">
                      <p:stCondLst>
                        <p:cond delay="indefinite"/>
                      </p:stCondLst>
                      <p:childTnLst>
                        <p:par>
                          <p:cTn fill="hold" id="37">
                            <p:stCondLst>
                              <p:cond delay="0"/>
                            </p:stCondLst>
                            <p:childTnLst>
                              <p:par>
                                <p:cTn fill="hold" id="38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0"/>
                                        <p:tgtEl>
                                          <p:spTgt spid="10486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6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2"/>
                                        <p:tgtEl>
                                          <p:spTgt spid="10486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3">
                      <p:stCondLst>
                        <p:cond delay="indefinite"/>
                      </p:stCondLst>
                      <p:childTnLst>
                        <p:par>
                          <p:cTn fill="hold" id="44">
                            <p:stCondLst>
                              <p:cond delay="0"/>
                            </p:stCondLst>
                            <p:childTnLst>
                              <p:par>
                                <p:cTn fill="hold" id="4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7"/>
                                        <p:tgtEl>
                                          <p:spTgt spid="10486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8"/>
                                        <p:tgtEl>
                                          <p:spTgt spid="10486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9"/>
                                        <p:tgtEl>
                                          <p:spTgt spid="10486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0">
                      <p:stCondLst>
                        <p:cond delay="indefinite"/>
                      </p:stCondLst>
                      <p:childTnLst>
                        <p:par>
                          <p:cTn fill="hold" id="51">
                            <p:stCondLst>
                              <p:cond delay="0"/>
                            </p:stCondLst>
                            <p:childTnLst>
                              <p:par>
                                <p:cTn fill="hold" id="5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54"/>
                                        <p:tgtEl>
                                          <p:spTgt spid="10486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5"/>
                                        <p:tgtEl>
                                          <p:spTgt spid="10486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6"/>
                                        <p:tgtEl>
                                          <p:spTgt spid="10486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7">
                      <p:stCondLst>
                        <p:cond delay="indefinite"/>
                      </p:stCondLst>
                      <p:childTnLst>
                        <p:par>
                          <p:cTn fill="hold" id="58">
                            <p:stCondLst>
                              <p:cond delay="0"/>
                            </p:stCondLst>
                            <p:childTnLst>
                              <p:par>
                                <p:cTn fill="hold" id="5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61"/>
                                        <p:tgtEl>
                                          <p:spTgt spid="10486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62"/>
                                        <p:tgtEl>
                                          <p:spTgt spid="10486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63"/>
                                        <p:tgtEl>
                                          <p:spTgt spid="10486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4">
                      <p:stCondLst>
                        <p:cond delay="indefinite"/>
                      </p:stCondLst>
                      <p:childTnLst>
                        <p:par>
                          <p:cTn fill="hold" id="65">
                            <p:stCondLst>
                              <p:cond delay="0"/>
                            </p:stCondLst>
                            <p:childTnLst>
                              <p:par>
                                <p:cTn fill="hold" id="66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68"/>
                                        <p:tgtEl>
                                          <p:spTgt spid="10486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69"/>
                                        <p:tgtEl>
                                          <p:spTgt spid="10486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70"/>
                                        <p:tgtEl>
                                          <p:spTgt spid="10486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1">
                      <p:stCondLst>
                        <p:cond delay="indefinite"/>
                      </p:stCondLst>
                      <p:childTnLst>
                        <p:par>
                          <p:cTn fill="hold" id="72">
                            <p:stCondLst>
                              <p:cond delay="0"/>
                            </p:stCondLst>
                            <p:childTnLst>
                              <p:par>
                                <p:cTn fill="hold" id="73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5"/>
                                        <p:tgtEl>
                                          <p:spTgt spid="10486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76"/>
                                        <p:tgtEl>
                                          <p:spTgt spid="10486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77"/>
                                        <p:tgtEl>
                                          <p:spTgt spid="10486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84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35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685" name="TextBox 10"/>
          <p:cNvSpPr txBox="1"/>
          <p:nvPr/>
        </p:nvSpPr>
        <p:spPr>
          <a:xfrm>
            <a:off x="737506" y="1308600"/>
            <a:ext cx="10986408" cy="4282440"/>
          </a:xfrm>
          <a:prstGeom prst="rect"/>
          <a:noFill/>
        </p:spPr>
        <p:txBody>
          <a:bodyPr wrap="square">
            <a:spAutoFit/>
          </a:bodyPr>
          <a:p>
            <a:pPr algn="just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A body of mass 5 kg is suspended by a spring balance on an inclined plane as shown in figure.  The spring balance measure   </a:t>
            </a:r>
          </a:p>
          <a:p>
            <a:pPr algn="just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  <a:p>
            <a:pPr algn="just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1.	50 N 		    2.  25 N 		3.  500 N  		4.  10 N</a:t>
            </a:r>
          </a:p>
        </p:txBody>
      </p:sp>
      <p:sp>
        <p:nvSpPr>
          <p:cNvPr id="1048686" name="TextBox 11"/>
          <p:cNvSpPr txBox="1"/>
          <p:nvPr/>
        </p:nvSpPr>
        <p:spPr>
          <a:xfrm>
            <a:off x="1714500" y="35323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b="1" dirty="0" sz="36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lass Assignment Question </a:t>
            </a:r>
          </a:p>
        </p:txBody>
      </p:sp>
      <p:pic>
        <p:nvPicPr>
          <p:cNvPr id="2097236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921633" y="2261244"/>
            <a:ext cx="3275186" cy="2497437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2097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2097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3"/>
                                        <p:tgtEl>
                                          <p:spTgt spid="2097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6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6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6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88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3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689" name="TextBox 10"/>
          <p:cNvSpPr txBox="1"/>
          <p:nvPr/>
        </p:nvSpPr>
        <p:spPr>
          <a:xfrm>
            <a:off x="602796" y="895793"/>
            <a:ext cx="10986408" cy="4282441"/>
          </a:xfrm>
          <a:prstGeom prst="rect"/>
          <a:noFill/>
        </p:spPr>
        <p:txBody>
          <a:bodyPr wrap="square">
            <a:spAutoFit/>
          </a:bodyPr>
          <a:p>
            <a:pPr algn="just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A block of mass 4 kg is suspended through two</a:t>
            </a:r>
          </a:p>
          <a:p>
            <a:pPr algn="just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light spring balances A and B.  Then A  and B</a:t>
            </a:r>
          </a:p>
          <a:p>
            <a:pPr algn="just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will read respectively</a:t>
            </a:r>
          </a:p>
          <a:p>
            <a:pPr algn="just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  <a:p>
            <a:pPr algn="just" indent="-514350" marL="514350">
              <a:lnSpc>
                <a:spcPct val="150000"/>
              </a:lnSpc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4 kg and zero kg 	  	</a:t>
            </a:r>
          </a:p>
          <a:p>
            <a:pPr algn="just" indent="-514350" marL="514350">
              <a:lnSpc>
                <a:spcPct val="150000"/>
              </a:lnSpc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2.  Zero kg and 4 kg </a:t>
            </a:r>
          </a:p>
          <a:p>
            <a:pPr algn="just" indent="-514350" marL="514350">
              <a:lnSpc>
                <a:spcPct val="150000"/>
              </a:lnSpc>
              <a:buAutoNum type="arabicPeriod" startAt="3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4 kg and 4 kg   		</a:t>
            </a:r>
          </a:p>
          <a:p>
            <a:pPr algn="just" indent="-514350" marL="514350">
              <a:lnSpc>
                <a:spcPct val="150000"/>
              </a:lnSpc>
              <a:buAutoNum type="arabicPeriod" startAt="3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4.  2 kg and 2 kg </a:t>
            </a:r>
          </a:p>
        </p:txBody>
      </p:sp>
      <p:pic>
        <p:nvPicPr>
          <p:cNvPr id="2097238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955252" y="877888"/>
            <a:ext cx="1448900" cy="4857749"/>
          </a:xfrm>
          <a:prstGeom prst="rect"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9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39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2" name="TextBox 5"/>
          <p:cNvSpPr txBox="1"/>
          <p:nvPr/>
        </p:nvSpPr>
        <p:spPr>
          <a:xfrm>
            <a:off x="750401" y="890704"/>
            <a:ext cx="10640435" cy="5120640"/>
          </a:xfrm>
          <a:prstGeom prst="rect"/>
          <a:noFill/>
        </p:spPr>
        <p:txBody>
          <a:bodyPr wrap="square">
            <a:spAutoFit/>
          </a:bodyPr>
          <a:p>
            <a:pPr algn="just" indent="-400050" marL="400050">
              <a:lnSpc>
                <a:spcPct val="150000"/>
              </a:lnSpc>
              <a:buAutoNum type="romanLcParenR"/>
            </a:pPr>
            <a:r>
              <a:rPr dirty="0" sz="2800" lang="en-US">
                <a:solidFill>
                  <a:schemeClr val="bg1"/>
                </a:solidFill>
                <a:latin typeface="+mj-lt"/>
              </a:rPr>
              <a:t>If all the forces working on a body are acting on the same point, then they are said to be concurrent. </a:t>
            </a:r>
          </a:p>
          <a:p>
            <a:pPr algn="just" indent="-400050" marL="400050">
              <a:lnSpc>
                <a:spcPct val="150000"/>
              </a:lnSpc>
              <a:buAutoNum type="romanLcParenR"/>
            </a:pPr>
            <a:r>
              <a:rPr dirty="0" sz="2800" lang="en-US">
                <a:solidFill>
                  <a:schemeClr val="bg1"/>
                </a:solidFill>
                <a:latin typeface="+mj-lt"/>
              </a:rPr>
              <a:t>A body, under the action of concurrent forces, is said to be in equilibrium, when there is no change in the state of rest or of uniform motion along a straight line. </a:t>
            </a:r>
          </a:p>
          <a:p>
            <a:pPr algn="just" indent="-400050" marL="400050">
              <a:buAutoNum type="romanLcParenR"/>
            </a:pPr>
            <a:r>
              <a:rPr dirty="0" sz="2800" lang="en-US">
                <a:solidFill>
                  <a:schemeClr val="bg1"/>
                </a:solidFill>
                <a:latin typeface="+mj-lt"/>
              </a:rPr>
              <a:t>The necessary condition for the equilibrium of a body under the action of concurrent forces is that the vector sum of all the forces acting on the body must be zero. </a:t>
            </a:r>
          </a:p>
          <a:p>
            <a:pPr algn="just" indent="-400050" marL="400050">
              <a:lnSpc>
                <a:spcPct val="150000"/>
              </a:lnSpc>
              <a:buAutoNum type="romanLcParenR"/>
            </a:pPr>
            <a:r>
              <a:rPr dirty="0" sz="2800" lang="en-US">
                <a:solidFill>
                  <a:schemeClr val="bg1"/>
                </a:solidFill>
                <a:latin typeface="+mj-lt"/>
              </a:rPr>
              <a:t>Mathematically for equilibrium  </a:t>
            </a:r>
          </a:p>
        </p:txBody>
      </p:sp>
      <p:sp>
        <p:nvSpPr>
          <p:cNvPr id="1048693" name="TextBox 6"/>
          <p:cNvSpPr txBox="1"/>
          <p:nvPr/>
        </p:nvSpPr>
        <p:spPr>
          <a:xfrm>
            <a:off x="1714500" y="238931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Equilibrium of Concurrent Forces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354" name="Object 7"/>
          <p:cNvGraphicFramePr>
            <a:graphicFrameLocks noChangeAspect="1"/>
          </p:cNvGraphicFramePr>
          <p:nvPr/>
        </p:nvGraphicFramePr>
        <p:xfrm>
          <a:off x="5455993" y="5542724"/>
          <a:ext cx="5985606" cy="544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276289" imgW="3038515" progId="Equation.DSMT4">
                  <p:embed/>
                </p:oleObj>
              </mc:Choice>
              <mc:Fallback>
                <p:oleObj name="Equation" r:id="rId2" spid="" imgH="276289" imgW="3038515" progId="Equation.DSMT4">
                  <p:embed/>
                  <p:pic>
                    <p:nvPicPr>
                      <p:cNvPr id="2097240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5455993" y="5542724"/>
                        <a:ext cx="5985606" cy="544146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10486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6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10486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2"/>
                                        <p:tgtEl>
                                          <p:spTgt spid="419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3"/>
                                        <p:tgtEl>
                                          <p:spTgt spid="419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9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95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41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TextBox 5"/>
          <p:cNvSpPr txBox="1"/>
          <p:nvPr/>
        </p:nvSpPr>
        <p:spPr>
          <a:xfrm>
            <a:off x="470388" y="961044"/>
            <a:ext cx="11188212" cy="6473190"/>
          </a:xfrm>
          <a:prstGeom prst="rect"/>
          <a:noFill/>
        </p:spPr>
        <p:txBody>
          <a:bodyPr wrap="square">
            <a:spAutoFit/>
          </a:bodyPr>
          <a:p>
            <a:pPr algn="just" indent="-571500" marL="571500">
              <a:lnSpc>
                <a:spcPct val="150000"/>
              </a:lnSpc>
              <a:buAutoNum type="romanLcParenR" startAt="6"/>
            </a:pPr>
            <a:r>
              <a:rPr dirty="0" sz="2800" lang="en-US" err="1">
                <a:solidFill>
                  <a:schemeClr val="bg1"/>
                </a:solidFill>
                <a:latin typeface="+mj-lt"/>
              </a:rPr>
              <a:t>Lami’s</a:t>
            </a:r>
            <a:r>
              <a:rPr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dirty="0" sz="2800" lang="en-US" err="1">
                <a:solidFill>
                  <a:schemeClr val="bg1"/>
                </a:solidFill>
                <a:latin typeface="+mj-lt"/>
              </a:rPr>
              <a:t>Theroem</a:t>
            </a:r>
            <a:r>
              <a:rPr dirty="0" sz="2800" lang="en-US">
                <a:solidFill>
                  <a:schemeClr val="bg1"/>
                </a:solidFill>
                <a:latin typeface="+mj-lt"/>
              </a:rPr>
              <a:t> : For concurrent forces</a:t>
            </a:r>
          </a:p>
          <a:p>
            <a:pPr algn="just">
              <a:lnSpc>
                <a:spcPct val="150000"/>
              </a:lnSpc>
            </a:pPr>
            <a:endParaRPr dirty="0" sz="2800" lang="en-US">
              <a:solidFill>
                <a:schemeClr val="bg1"/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dirty="0" sz="2800" lang="en-US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b="1" dirty="0" sz="3200" lang="en-US">
                <a:solidFill>
                  <a:srgbClr val="FF0000"/>
                </a:solidFill>
                <a:latin typeface="Book Antiqua" panose="02040602050305030304" pitchFamily="18" charset="0"/>
              </a:rPr>
              <a:t>Note : </a:t>
            </a:r>
          </a:p>
          <a:p>
            <a:pPr>
              <a:lnSpc>
                <a:spcPct val="150000"/>
              </a:lnSpc>
            </a:pPr>
            <a:endParaRPr b="1" dirty="0" sz="2800" lang="en-US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pPr>
              <a:lnSpc>
                <a:spcPct val="150000"/>
              </a:lnSpc>
            </a:pPr>
            <a:endParaRPr b="1" dirty="0" sz="2800" lang="en-US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If the magnitude of force F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3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is between F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+ F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and F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– F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then the system will be in equilibrium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F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– F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&lt; F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3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&lt; F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+ F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</a:p>
          <a:p>
            <a:pPr algn="just">
              <a:lnSpc>
                <a:spcPct val="150000"/>
              </a:lnSpc>
            </a:pPr>
            <a:endParaRPr dirty="0" sz="2800" 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48697" name="TextBox 6"/>
          <p:cNvSpPr txBox="1"/>
          <p:nvPr/>
        </p:nvSpPr>
        <p:spPr>
          <a:xfrm>
            <a:off x="1714500" y="238931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Equilibrium of Concurrent Forces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355" name="Object 9"/>
          <p:cNvGraphicFramePr>
            <a:graphicFrameLocks noChangeAspect="1"/>
          </p:cNvGraphicFramePr>
          <p:nvPr/>
        </p:nvGraphicFramePr>
        <p:xfrm>
          <a:off x="1037004" y="1711461"/>
          <a:ext cx="2942142" cy="992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342720" imgW="1015920" progId="Equation.DSMT4">
                  <p:embed/>
                </p:oleObj>
              </mc:Choice>
              <mc:Fallback>
                <p:oleObj name="Equation" r:id="rId2" spid="" imgH="342720" imgW="1015920" progId="Equation.DSMT4">
                  <p:embed/>
                  <p:pic>
                    <p:nvPicPr>
                      <p:cNvPr id="2097242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1037004" y="1711461"/>
                        <a:ext cx="2942142" cy="99297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243" name="Picture 10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4"/>
          <a:srcRect r="3899"/>
          <a:stretch>
            <a:fillRect/>
          </a:stretch>
        </p:blipFill>
        <p:spPr>
          <a:xfrm>
            <a:off x="8212856" y="1211990"/>
            <a:ext cx="2354841" cy="2459292"/>
          </a:xfrm>
          <a:prstGeom prst="rect"/>
        </p:spPr>
      </p:pic>
      <p:pic>
        <p:nvPicPr>
          <p:cNvPr id="2097244" name="Picture 11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2187519" y="3061789"/>
            <a:ext cx="4068571" cy="1984145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2097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2097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3"/>
                                        <p:tgtEl>
                                          <p:spTgt spid="2097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4194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419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419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35"/>
                                        <p:tgtEl>
                                          <p:spTgt spid="2097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36"/>
                                        <p:tgtEl>
                                          <p:spTgt spid="2097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37"/>
                                        <p:tgtEl>
                                          <p:spTgt spid="2097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2"/>
                                        <p:tgtEl>
                                          <p:spTgt spid="10486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3"/>
                                        <p:tgtEl>
                                          <p:spTgt spid="10486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44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6"/>
                                        <p:tgtEl>
                                          <p:spTgt spid="10486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7"/>
                                        <p:tgtEl>
                                          <p:spTgt spid="10486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9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99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45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TextBox 5"/>
          <p:cNvSpPr txBox="1"/>
          <p:nvPr/>
        </p:nvSpPr>
        <p:spPr>
          <a:xfrm>
            <a:off x="470388" y="1224819"/>
            <a:ext cx="11188212" cy="3863340"/>
          </a:xfrm>
          <a:prstGeom prst="rect"/>
          <a:noFill/>
        </p:spPr>
        <p:txBody>
          <a:bodyPr wrap="square">
            <a:spAutoFit/>
          </a:bodyPr>
          <a:p>
            <a:pPr algn="just" indent="-342900" marL="342900">
              <a:buFont typeface="+mj-lt"/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The adjacent figure is the part of a horizontally stretched net.  Section AB is stretched with a force of 10 N.  The tensions in the sections BC and BF are     </a:t>
            </a:r>
          </a:p>
          <a:p>
            <a:pPr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1.		10 N, 11 N 				</a:t>
            </a:r>
          </a:p>
          <a:p>
            <a:pPr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2.  	10 N, 6 N 			</a:t>
            </a:r>
          </a:p>
          <a:p>
            <a:pPr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3.  	10 N, 10 N  </a:t>
            </a:r>
          </a:p>
          <a:p>
            <a:pPr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4. 		Can’t calculate due to insufficient data   </a:t>
            </a:r>
            <a:endParaRPr dirty="0" sz="2800" 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48701" name="TextBox 6"/>
          <p:cNvSpPr txBox="1"/>
          <p:nvPr/>
        </p:nvSpPr>
        <p:spPr>
          <a:xfrm>
            <a:off x="1714500" y="238931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 Assignment Question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97246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535615" y="2316163"/>
            <a:ext cx="2169380" cy="2149477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7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9"/>
                                        <p:tgtEl>
                                          <p:spTgt spid="1048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0"/>
                                        <p:tgtEl>
                                          <p:spTgt spid="1048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1"/>
                                        <p:tgtEl>
                                          <p:spTgt spid="1048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22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4"/>
                                        <p:tgtEl>
                                          <p:spTgt spid="1048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5"/>
                                        <p:tgtEl>
                                          <p:spTgt spid="1048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6"/>
                                        <p:tgtEl>
                                          <p:spTgt spid="1048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27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9"/>
                                        <p:tgtEl>
                                          <p:spTgt spid="1048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1"/>
                                        <p:tgtEl>
                                          <p:spTgt spid="1048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32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4"/>
                                        <p:tgtEl>
                                          <p:spTgt spid="1048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7">
                      <p:stCondLst>
                        <p:cond delay="indefinite"/>
                      </p:stCondLst>
                      <p:childTnLst>
                        <p:par>
                          <p:cTn fill="hold" id="38">
                            <p:stCondLst>
                              <p:cond delay="0"/>
                            </p:stCondLst>
                            <p:childTnLst>
                              <p:par>
                                <p:cTn fill="hold" id="3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41"/>
                                        <p:tgtEl>
                                          <p:spTgt spid="2097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42"/>
                                        <p:tgtEl>
                                          <p:spTgt spid="2097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43"/>
                                        <p:tgtEl>
                                          <p:spTgt spid="2097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0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0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4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TextBox 5"/>
          <p:cNvSpPr txBox="1"/>
          <p:nvPr/>
        </p:nvSpPr>
        <p:spPr>
          <a:xfrm>
            <a:off x="572234" y="910982"/>
            <a:ext cx="10705366" cy="3025140"/>
          </a:xfrm>
          <a:prstGeom prst="rect"/>
          <a:noFill/>
        </p:spPr>
        <p:txBody>
          <a:bodyPr wrap="square">
            <a:spAutoFit/>
          </a:bodyPr>
          <a:p>
            <a:pPr algn="l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2.  Which of the following sets of concurrent forces may be in equilibrium? </a:t>
            </a:r>
            <a:endParaRPr b="1" dirty="0" sz="2800" lang="en-US">
              <a:latin typeface="+mj-lt"/>
            </a:endParaRPr>
          </a:p>
          <a:p>
            <a:pPr algn="l" defTabSz="361950">
              <a:lnSpc>
                <a:spcPct val="150000"/>
              </a:lnSpc>
            </a:pP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	1.	F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+mj-lt"/>
              </a:rPr>
              <a:t>1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 = 3N, F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+mj-lt"/>
              </a:rPr>
              <a:t>2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 = 5 N,  F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+mj-lt"/>
              </a:rPr>
              <a:t>3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 = 9 N 				2.  F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+mj-lt"/>
              </a:rPr>
              <a:t>1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 = 3N, F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+mj-lt"/>
              </a:rPr>
              <a:t>2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 = 5N, F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+mj-lt"/>
              </a:rPr>
              <a:t>3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 = </a:t>
            </a:r>
            <a:r>
              <a:rPr b="1" dirty="0" sz="2800" i="0" lang="en-US" strike="noStrike" u="none">
                <a:solidFill>
                  <a:schemeClr val="bg1"/>
                </a:solidFill>
                <a:latin typeface="+mj-lt"/>
              </a:rPr>
              <a:t>1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N </a:t>
            </a:r>
          </a:p>
          <a:p>
            <a:pPr algn="l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3.	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F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+mj-lt"/>
              </a:rPr>
              <a:t>1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 = 3N, F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+mj-lt"/>
              </a:rPr>
              <a:t>2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 = 5N, F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+mj-lt"/>
              </a:rPr>
              <a:t>3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 = 15N 					4.  F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+mj-lt"/>
              </a:rPr>
              <a:t>1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 = 3N, F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+mj-lt"/>
              </a:rPr>
              <a:t>2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 = 5N, F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+mj-lt"/>
              </a:rPr>
              <a:t>3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=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6N </a:t>
            </a:r>
            <a:endParaRPr altLang="en-US" lang="zh-CN"/>
          </a:p>
          <a:p>
            <a:pPr algn="just"/>
            <a:endParaRPr dirty="0" sz="2800" lang="en-US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06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48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7" name="TextBox 5"/>
          <p:cNvSpPr txBox="1"/>
          <p:nvPr/>
        </p:nvSpPr>
        <p:spPr>
          <a:xfrm>
            <a:off x="470388" y="1136894"/>
            <a:ext cx="10683387" cy="5120640"/>
          </a:xfrm>
          <a:prstGeom prst="rect"/>
          <a:noFill/>
        </p:spPr>
        <p:txBody>
          <a:bodyPr wrap="square">
            <a:spAutoFit/>
          </a:bodyPr>
          <a:p>
            <a:pPr algn="just"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A large force acting on a body for a short interval of time is called impulsive force such forces cannot measure directly, but can be found out by knowing change in momentum.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 err="1">
                <a:solidFill>
                  <a:schemeClr val="bg1"/>
                </a:solidFill>
                <a:latin typeface="+mj-lt"/>
              </a:rPr>
              <a:t>Eg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: Bat striking a cricket ball.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Collision between hammer and nail.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rgbClr val="FFFF00"/>
                </a:solidFill>
                <a:latin typeface="+mj-lt"/>
              </a:rPr>
              <a:t>Impulse : </a:t>
            </a:r>
          </a:p>
          <a:p>
            <a:pPr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The product of large force and small interval of time for which the force act on the body is called impulse. </a:t>
            </a:r>
            <a:endParaRPr dirty="0" sz="2800" 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48708" name="TextBox 6"/>
          <p:cNvSpPr txBox="1"/>
          <p:nvPr/>
        </p:nvSpPr>
        <p:spPr>
          <a:xfrm>
            <a:off x="1714500" y="238931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Impulse and Impulsive Force 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104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104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3"/>
                                        <p:tgtEl>
                                          <p:spTgt spid="104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35"/>
                                        <p:tgtEl>
                                          <p:spTgt spid="104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36"/>
                                        <p:tgtEl>
                                          <p:spTgt spid="104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37"/>
                                        <p:tgtEl>
                                          <p:spTgt spid="104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2"/>
                                        <p:tgtEl>
                                          <p:spTgt spid="104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0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10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49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1" name="TextBox 5"/>
          <p:cNvSpPr txBox="1"/>
          <p:nvPr/>
        </p:nvSpPr>
        <p:spPr>
          <a:xfrm>
            <a:off x="382463" y="755105"/>
            <a:ext cx="11188212" cy="5539740"/>
          </a:xfrm>
          <a:prstGeom prst="rect"/>
          <a:noFill/>
        </p:spPr>
        <p:txBody>
          <a:bodyPr wrap="square">
            <a:spAutoFit/>
          </a:bodyPr>
          <a:p>
            <a:r>
              <a:rPr b="1" dirty="0" sz="2800" lang="en-US">
                <a:solidFill>
                  <a:schemeClr val="bg1"/>
                </a:solidFill>
                <a:latin typeface="+mj-lt"/>
              </a:rPr>
              <a:t>	Impulse, I = Ft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unit </a:t>
            </a:r>
            <a:r>
              <a:rPr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 Nm Dimension  [MLT</a:t>
            </a:r>
            <a:r>
              <a:rPr baseline="30000"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-1</a:t>
            </a:r>
            <a:r>
              <a:rPr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]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	</a:t>
            </a:r>
            <a:r>
              <a:rPr b="1" dirty="0" sz="2800" lang="en-US">
                <a:solidFill>
                  <a:srgbClr val="FFFF00"/>
                </a:solidFill>
                <a:latin typeface="+mj-lt"/>
                <a:sym typeface="Wingdings" panose="05000000000000000000" pitchFamily="2" charset="2"/>
              </a:rPr>
              <a:t>Q.P.T impulse = Change in momentum </a:t>
            </a:r>
          </a:p>
          <a:p>
            <a:r>
              <a:rPr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	Let a constant force F act on </a:t>
            </a:r>
            <a:r>
              <a:rPr b="1" dirty="0" sz="2800" lang="en-US" err="1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abody</a:t>
            </a:r>
            <a:r>
              <a:rPr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 for a small time t and change the velocity from u to v </a:t>
            </a:r>
          </a:p>
          <a:p>
            <a:pPr indent="-285750" marL="28575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According to Newtons 2</a:t>
            </a:r>
            <a:r>
              <a:rPr baseline="30000" b="1" dirty="0" sz="2800" lang="en-US">
                <a:solidFill>
                  <a:schemeClr val="bg1"/>
                </a:solidFill>
                <a:latin typeface="+mj-lt"/>
              </a:rPr>
              <a:t>nd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law : </a:t>
            </a:r>
          </a:p>
          <a:p>
            <a:r>
              <a:rPr b="1" dirty="0" sz="2800" lang="en-US">
                <a:solidFill>
                  <a:schemeClr val="bg1"/>
                </a:solidFill>
                <a:latin typeface="+mj-lt"/>
              </a:rPr>
              <a:t>		f = ma, 	f =           	 ft = mv – mu,		</a:t>
            </a:r>
          </a:p>
          <a:p>
            <a:r>
              <a:rPr b="1" dirty="0" sz="2800" lang="en-US">
                <a:solidFill>
                  <a:schemeClr val="bg1"/>
                </a:solidFill>
                <a:latin typeface="+mj-lt"/>
              </a:rPr>
              <a:t>		</a:t>
            </a:r>
            <a:r>
              <a:rPr b="1" dirty="0" sz="2800" lang="en-US" err="1">
                <a:solidFill>
                  <a:schemeClr val="bg1"/>
                </a:solidFill>
                <a:latin typeface="+mj-lt"/>
              </a:rPr>
              <a:t>ie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 </a:t>
            </a:r>
            <a:r>
              <a:rPr b="1" dirty="0" sz="28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b="1" dirty="0" sz="2800" lang="en-US">
                <a:solidFill>
                  <a:srgbClr val="92D050"/>
                </a:solidFill>
                <a:latin typeface="+mj-lt"/>
              </a:rPr>
              <a:t> = mv – mu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Impulse = final momentum-</a:t>
            </a:r>
            <a:r>
              <a:rPr b="1" dirty="0" sz="2800" lang="en-US" err="1">
                <a:solidFill>
                  <a:schemeClr val="bg1"/>
                </a:solidFill>
                <a:latin typeface="+mj-lt"/>
              </a:rPr>
              <a:t>Intial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momentum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Impulse = change in momentum </a:t>
            </a:r>
          </a:p>
          <a:p>
            <a:pPr algn="just"/>
            <a:endParaRPr dirty="0" sz="2800" lang="en-US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194356" name="Object 3"/>
          <p:cNvGraphicFramePr>
            <a:graphicFrameLocks noChangeAspect="1"/>
          </p:cNvGraphicFramePr>
          <p:nvPr/>
        </p:nvGraphicFramePr>
        <p:xfrm>
          <a:off x="4630382" y="3697471"/>
          <a:ext cx="1108062" cy="732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371514" imgW="561827" progId="Equation.DSMT4">
                  <p:embed/>
                </p:oleObj>
              </mc:Choice>
              <mc:Fallback>
                <p:oleObj name="Equation" r:id="rId2" spid="" imgH="371514" imgW="561827" progId="Equation.DSMT4">
                  <p:embed/>
                  <p:pic>
                    <p:nvPicPr>
                      <p:cNvPr id="2097250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4630382" y="3697471"/>
                        <a:ext cx="1108062" cy="73244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1048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1048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3"/>
                                        <p:tgtEl>
                                          <p:spTgt spid="1048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8"/>
                                        <p:tgtEl>
                                          <p:spTgt spid="10487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9"/>
                                        <p:tgtEl>
                                          <p:spTgt spid="10487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0">
                      <p:stCondLst>
                        <p:cond delay="indefinite"/>
                      </p:stCondLst>
                      <p:childTnLst>
                        <p:par>
                          <p:cTn fill="hold" id="31">
                            <p:stCondLst>
                              <p:cond delay="0"/>
                            </p:stCondLst>
                            <p:childTnLst>
                              <p:par>
                                <p:cTn fill="hold" id="32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4"/>
                                        <p:tgtEl>
                                          <p:spTgt spid="10487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5"/>
                                        <p:tgtEl>
                                          <p:spTgt spid="10487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36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8"/>
                                        <p:tgtEl>
                                          <p:spTgt spid="10487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9"/>
                                        <p:tgtEl>
                                          <p:spTgt spid="10487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0"/>
                                        <p:tgtEl>
                                          <p:spTgt spid="10487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1">
                      <p:stCondLst>
                        <p:cond delay="indefinite"/>
                      </p:stCondLst>
                      <p:childTnLst>
                        <p:par>
                          <p:cTn fill="hold" id="42">
                            <p:stCondLst>
                              <p:cond delay="0"/>
                            </p:stCondLst>
                            <p:childTnLst>
                              <p:par>
                                <p:cTn fill="hold" id="43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45"/>
                                        <p:tgtEl>
                                          <p:spTgt spid="4194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46"/>
                                        <p:tgtEl>
                                          <p:spTgt spid="4194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47"/>
                                        <p:tgtEl>
                                          <p:spTgt spid="419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8">
                      <p:stCondLst>
                        <p:cond delay="indefinite"/>
                      </p:stCondLst>
                      <p:childTnLst>
                        <p:par>
                          <p:cTn fill="hold" id="49">
                            <p:stCondLst>
                              <p:cond delay="0"/>
                            </p:stCondLst>
                            <p:childTnLst>
                              <p:par>
                                <p:cTn fill="hold" id="5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52"/>
                                        <p:tgtEl>
                                          <p:spTgt spid="10487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3"/>
                                        <p:tgtEl>
                                          <p:spTgt spid="10487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4"/>
                                        <p:tgtEl>
                                          <p:spTgt spid="10487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5">
                      <p:stCondLst>
                        <p:cond delay="indefinite"/>
                      </p:stCondLst>
                      <p:childTnLst>
                        <p:par>
                          <p:cTn fill="hold" id="56">
                            <p:stCondLst>
                              <p:cond delay="0"/>
                            </p:stCondLst>
                            <p:childTnLst>
                              <p:par>
                                <p:cTn fill="hold" id="5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59"/>
                                        <p:tgtEl>
                                          <p:spTgt spid="10487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0"/>
                                        <p:tgtEl>
                                          <p:spTgt spid="10487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1">
                      <p:stCondLst>
                        <p:cond delay="indefinite"/>
                      </p:stCondLst>
                      <p:childTnLst>
                        <p:par>
                          <p:cTn fill="hold" id="62">
                            <p:stCondLst>
                              <p:cond delay="0"/>
                            </p:stCondLst>
                            <p:childTnLst>
                              <p:par>
                                <p:cTn fill="hold" id="6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5"/>
                                        <p:tgtEl>
                                          <p:spTgt spid="10487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6"/>
                                        <p:tgtEl>
                                          <p:spTgt spid="10487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1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51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4" name="TextBox 5"/>
          <p:cNvSpPr txBox="1"/>
          <p:nvPr/>
        </p:nvSpPr>
        <p:spPr>
          <a:xfrm>
            <a:off x="470388" y="1136894"/>
            <a:ext cx="11188212" cy="5120640"/>
          </a:xfrm>
          <a:prstGeom prst="rect"/>
          <a:noFill/>
        </p:spPr>
        <p:txBody>
          <a:bodyPr wrap="square">
            <a:spAutoFit/>
          </a:bodyPr>
          <a:p>
            <a:pPr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The are under the f-t diagram is given by         </a:t>
            </a:r>
          </a:p>
          <a:p>
            <a:pPr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Area = length x breadth </a:t>
            </a:r>
          </a:p>
          <a:p>
            <a:pPr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Area = O.A x OC </a:t>
            </a:r>
          </a:p>
          <a:p>
            <a:pPr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Area = f x t </a:t>
            </a:r>
          </a:p>
          <a:p>
            <a:pPr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Area = Impulse </a:t>
            </a:r>
          </a:p>
          <a:p>
            <a:pPr defTabSz="355600">
              <a:lnSpc>
                <a:spcPct val="150000"/>
              </a:lnSpc>
            </a:pPr>
            <a:r>
              <a:rPr b="1" dirty="0" sz="2800" lang="en-US">
                <a:solidFill>
                  <a:srgbClr val="7030A0"/>
                </a:solidFill>
                <a:latin typeface="Book Antiqua" panose="02040602050305030304" pitchFamily="18" charset="0"/>
              </a:rPr>
              <a:t>	</a:t>
            </a:r>
            <a:r>
              <a:rPr b="1" dirty="0" sz="2800" lang="en-US">
                <a:solidFill>
                  <a:srgbClr val="00B0F0"/>
                </a:solidFill>
                <a:latin typeface="Book Antiqua" panose="02040602050305030304" pitchFamily="18" charset="0"/>
              </a:rPr>
              <a:t>Thus the area under a F - t diagram gives impulse </a:t>
            </a:r>
          </a:p>
          <a:p>
            <a:pPr defTabSz="355600">
              <a:lnSpc>
                <a:spcPct val="150000"/>
              </a:lnSpc>
            </a:pPr>
            <a:endParaRPr b="1" dirty="0" sz="2800" lang="en-US">
              <a:solidFill>
                <a:srgbClr val="7030A0"/>
              </a:solidFill>
              <a:latin typeface="Book Antiqua" panose="02040602050305030304" pitchFamily="18" charset="0"/>
            </a:endParaRPr>
          </a:p>
          <a:p>
            <a:pPr defTabSz="355600"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rgbClr val="92D050"/>
                </a:solidFill>
                <a:latin typeface="Book Antiqua" panose="02040602050305030304" pitchFamily="18" charset="0"/>
              </a:rPr>
              <a:t>Note : Impulse, I = </a:t>
            </a:r>
          </a:p>
        </p:txBody>
      </p:sp>
      <p:sp>
        <p:nvSpPr>
          <p:cNvPr id="1048715" name="TextBox 6"/>
          <p:cNvSpPr txBox="1"/>
          <p:nvPr/>
        </p:nvSpPr>
        <p:spPr>
          <a:xfrm>
            <a:off x="1714500" y="238931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F-t Diagram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357" name="Object 7"/>
          <p:cNvGraphicFramePr>
            <a:graphicFrameLocks noChangeAspect="1"/>
          </p:cNvGraphicFramePr>
          <p:nvPr/>
        </p:nvGraphicFramePr>
        <p:xfrm>
          <a:off x="4044950" y="5534025"/>
          <a:ext cx="738188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368280" imgW="279360" progId="Equation.DSMT4">
                  <p:embed/>
                </p:oleObj>
              </mc:Choice>
              <mc:Fallback>
                <p:oleObj name="Equation" r:id="rId2" spid="" imgH="368280" imgW="279360" progId="Equation.DSMT4">
                  <p:embed/>
                  <p:pic>
                    <p:nvPicPr>
                      <p:cNvPr id="2097252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4044950" y="5534025"/>
                        <a:ext cx="738188" cy="97313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253" name="Picture 8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474032" y="1549767"/>
            <a:ext cx="2568039" cy="2477757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2097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5"/>
                                        <p:tgtEl>
                                          <p:spTgt spid="2097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6"/>
                                        <p:tgtEl>
                                          <p:spTgt spid="2097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1"/>
                                        <p:tgtEl>
                                          <p:spTgt spid="1048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2"/>
                                        <p:tgtEl>
                                          <p:spTgt spid="1048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">
                      <p:stCondLst>
                        <p:cond delay="indefinite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fill="hold" id="2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7"/>
                                        <p:tgtEl>
                                          <p:spTgt spid="1048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8"/>
                                        <p:tgtEl>
                                          <p:spTgt spid="1048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9">
                      <p:stCondLst>
                        <p:cond delay="indefinite"/>
                      </p:stCondLst>
                      <p:childTnLst>
                        <p:par>
                          <p:cTn fill="hold" id="30">
                            <p:stCondLst>
                              <p:cond delay="0"/>
                            </p:stCondLst>
                            <p:childTnLst>
                              <p:par>
                                <p:cTn fill="hold" id="3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3"/>
                                        <p:tgtEl>
                                          <p:spTgt spid="1048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4"/>
                                        <p:tgtEl>
                                          <p:spTgt spid="1048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6">
                      <p:stCondLst>
                        <p:cond delay="indefinite"/>
                      </p:stCondLst>
                      <p:childTnLst>
                        <p:par>
                          <p:cTn fill="hold" id="37">
                            <p:stCondLst>
                              <p:cond delay="0"/>
                            </p:stCondLst>
                            <p:childTnLst>
                              <p:par>
                                <p:cTn fill="hold" id="38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0"/>
                                        <p:tgtEl>
                                          <p:spTgt spid="1048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2"/>
                                        <p:tgtEl>
                                          <p:spTgt spid="1048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3">
                      <p:stCondLst>
                        <p:cond delay="indefinite"/>
                      </p:stCondLst>
                      <p:childTnLst>
                        <p:par>
                          <p:cTn fill="hold" id="44">
                            <p:stCondLst>
                              <p:cond delay="0"/>
                            </p:stCondLst>
                            <p:childTnLst>
                              <p:par>
                                <p:cTn fill="hold" id="4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7"/>
                                        <p:tgtEl>
                                          <p:spTgt spid="1048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8"/>
                                        <p:tgtEl>
                                          <p:spTgt spid="1048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9"/>
                                        <p:tgtEl>
                                          <p:spTgt spid="1048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0">
                      <p:stCondLst>
                        <p:cond delay="indefinite"/>
                      </p:stCondLst>
                      <p:childTnLst>
                        <p:par>
                          <p:cTn fill="hold" id="51">
                            <p:stCondLst>
                              <p:cond delay="0"/>
                            </p:stCondLst>
                            <p:childTnLst>
                              <p:par>
                                <p:cTn fill="hold" id="52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54"/>
                                        <p:tgtEl>
                                          <p:spTgt spid="10487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55"/>
                                        <p:tgtEl>
                                          <p:spTgt spid="10487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56"/>
                                        <p:tgtEl>
                                          <p:spTgt spid="10487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7">
                      <p:stCondLst>
                        <p:cond delay="indefinite"/>
                      </p:stCondLst>
                      <p:childTnLst>
                        <p:par>
                          <p:cTn fill="hold" id="58">
                            <p:stCondLst>
                              <p:cond delay="0"/>
                            </p:stCondLst>
                            <p:childTnLst>
                              <p:par>
                                <p:cTn fill="hold" id="5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1"/>
                                        <p:tgtEl>
                                          <p:spTgt spid="10487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2"/>
                                        <p:tgtEl>
                                          <p:spTgt spid="10487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3">
                      <p:stCondLst>
                        <p:cond delay="indefinite"/>
                      </p:stCondLst>
                      <p:childTnLst>
                        <p:par>
                          <p:cTn fill="hold" id="64">
                            <p:stCondLst>
                              <p:cond delay="0"/>
                            </p:stCondLst>
                            <p:childTnLst>
                              <p:par>
                                <p:cTn fill="hold" id="6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7"/>
                                        <p:tgtEl>
                                          <p:spTgt spid="4194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8"/>
                                        <p:tgtEl>
                                          <p:spTgt spid="4194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1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5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718" name="TextBox 10"/>
          <p:cNvSpPr txBox="1"/>
          <p:nvPr/>
        </p:nvSpPr>
        <p:spPr>
          <a:xfrm>
            <a:off x="602796" y="1214781"/>
            <a:ext cx="10986408" cy="1767840"/>
          </a:xfrm>
          <a:prstGeom prst="rect"/>
          <a:noFill/>
        </p:spPr>
        <p:txBody>
          <a:bodyPr wrap="square">
            <a:spAutoFit/>
          </a:bodyPr>
          <a:p>
            <a:pPr algn="just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If a force of 250 N act on body, the momentum acquired is 125          kg-m/s.  What is the period for which force acts on the body    </a:t>
            </a:r>
          </a:p>
          <a:p>
            <a:pPr algn="just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1.    0.5 s 		    2.  0.2 s 		3.  0.4 s  		4.  0.25 s</a:t>
            </a:r>
          </a:p>
        </p:txBody>
      </p:sp>
      <p:sp>
        <p:nvSpPr>
          <p:cNvPr id="1048719" name="TextBox 11"/>
          <p:cNvSpPr txBox="1"/>
          <p:nvPr/>
        </p:nvSpPr>
        <p:spPr>
          <a:xfrm>
            <a:off x="1714500" y="35323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b="1" dirty="0" sz="36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lass Assignment Question 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9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1"/>
                                        <p:tgtEl>
                                          <p:spTgt spid="1048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2"/>
                                        <p:tgtEl>
                                          <p:spTgt spid="1048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2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55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722" name="TextBox 10"/>
          <p:cNvSpPr txBox="1"/>
          <p:nvPr/>
        </p:nvSpPr>
        <p:spPr>
          <a:xfrm>
            <a:off x="551037" y="788747"/>
            <a:ext cx="10986408" cy="3863340"/>
          </a:xfrm>
          <a:prstGeom prst="rect"/>
          <a:noFill/>
        </p:spPr>
        <p:txBody>
          <a:bodyPr wrap="square">
            <a:spAutoFit/>
          </a:bodyPr>
          <a:p>
            <a:pPr algn="just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Q :	A 100 g iron ball having velocity 10 m/s collides with a wall 	as an angle 30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o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and rebounds with the same angle.  If the 	period of contact between the ball and wall is 0.1 second, 	then the force experienced by the wall is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	1.	10N		   	2.   100N		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3.  	1.0N			4.   0.1N</a:t>
            </a:r>
          </a:p>
        </p:txBody>
      </p:sp>
      <p:pic>
        <p:nvPicPr>
          <p:cNvPr id="2097256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503100" y="2859532"/>
            <a:ext cx="1934862" cy="2716018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2097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2097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2097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24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5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725" name="TextBox 10"/>
          <p:cNvSpPr txBox="1"/>
          <p:nvPr/>
        </p:nvSpPr>
        <p:spPr>
          <a:xfrm>
            <a:off x="585543" y="771494"/>
            <a:ext cx="10986408" cy="3258521"/>
          </a:xfrm>
          <a:prstGeom prst="rect"/>
          <a:noFill/>
        </p:spPr>
        <p:txBody>
          <a:bodyPr wrap="square">
            <a:spAutoFit/>
          </a:bodyPr>
          <a:p>
            <a:pPr algn="just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Q :	A bullet is fired from a gun.  The force on the bullet is given 	by F = 600 – 2 x 105t where, F is newton and t in seconds.  	The 	fore on the bullet becomes zero as soon as it leaves the 	barrel.  What is the average impulse imparted to the bullet? </a:t>
            </a:r>
          </a:p>
          <a:p>
            <a:pPr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1.	9 Ns		2.  Zero 		3.  1.8 Ns 		4.  0.9 Ns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2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58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118238"/>
            <a:ext cx="12192000" cy="6976237"/>
          </a:xfrm>
          <a:prstGeom prst="rect"/>
        </p:spPr>
      </p:pic>
      <p:graphicFrame>
        <p:nvGraphicFramePr>
          <p:cNvPr id="4194358" name="Object 7"/>
          <p:cNvGraphicFramePr>
            <a:graphicFrameLocks noChangeAspect="1"/>
          </p:cNvGraphicFramePr>
          <p:nvPr/>
        </p:nvGraphicFramePr>
        <p:xfrm>
          <a:off x="5588000" y="3238500"/>
          <a:ext cx="10160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379854" imgW="1016077" progId="Equation.DSMT4">
                  <p:embed/>
                </p:oleObj>
              </mc:Choice>
              <mc:Fallback>
                <p:oleObj name="Equation" r:id="rId2" spid="" imgH="379854" imgW="1016077" progId="Equation.DSMT4">
                  <p:embed/>
                  <p:pic>
                    <p:nvPicPr>
                      <p:cNvPr id="2097259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5588000" y="3238500"/>
                        <a:ext cx="1016000" cy="37941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29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60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730" name="TextBox 10"/>
          <p:cNvSpPr txBox="1"/>
          <p:nvPr/>
        </p:nvSpPr>
        <p:spPr>
          <a:xfrm>
            <a:off x="680043" y="1408918"/>
            <a:ext cx="10627179" cy="2612190"/>
          </a:xfrm>
          <a:prstGeom prst="rect"/>
          <a:noFill/>
        </p:spPr>
        <p:txBody>
          <a:bodyPr wrap="square">
            <a:spAutoFit/>
          </a:bodyPr>
          <a:p>
            <a:pPr algn="just"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The law states that “to every action there is an equal and opposite reaction and they act on different bodies”. </a:t>
            </a:r>
          </a:p>
          <a:p>
            <a:pPr algn="just"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Eg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: When you step forward from rest, your feet pushes backward on earth.    </a:t>
            </a:r>
          </a:p>
        </p:txBody>
      </p:sp>
      <p:sp>
        <p:nvSpPr>
          <p:cNvPr id="1048731" name="TextBox 11"/>
          <p:cNvSpPr txBox="1"/>
          <p:nvPr/>
        </p:nvSpPr>
        <p:spPr>
          <a:xfrm>
            <a:off x="1266512" y="440862"/>
            <a:ext cx="9454243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NEWTONS THIRD LAW OF MOTION </a:t>
            </a:r>
          </a:p>
        </p:txBody>
      </p:sp>
      <p:graphicFrame>
        <p:nvGraphicFramePr>
          <p:cNvPr id="4194359" name="Object 3"/>
          <p:cNvGraphicFramePr>
            <a:graphicFrameLocks noChangeAspect="1"/>
          </p:cNvGraphicFramePr>
          <p:nvPr/>
        </p:nvGraphicFramePr>
        <p:xfrm>
          <a:off x="5834063" y="3127375"/>
          <a:ext cx="5238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599843" imgW="523654" progId="Equation.DSMT4">
                  <p:embed/>
                </p:oleObj>
              </mc:Choice>
              <mc:Fallback>
                <p:oleObj name="Equation" r:id="rId2" spid="" imgH="599843" imgW="523654" progId="Equation.DSMT4">
                  <p:embed/>
                  <p:pic>
                    <p:nvPicPr>
                      <p:cNvPr id="2097261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5834063" y="3127375"/>
                        <a:ext cx="523875" cy="6000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60" name="Object 8"/>
          <p:cNvGraphicFramePr>
            <a:graphicFrameLocks noChangeAspect="1"/>
          </p:cNvGraphicFramePr>
          <p:nvPr/>
        </p:nvGraphicFramePr>
        <p:xfrm>
          <a:off x="5984875" y="3268663"/>
          <a:ext cx="22066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318688" imgW="220358" progId="Equation.DSMT4">
                  <p:embed/>
                </p:oleObj>
              </mc:Choice>
              <mc:Fallback>
                <p:oleObj name="Equation" r:id="rId4" spid="" imgH="318688" imgW="220358" progId="Equation.DSMT4">
                  <p:embed/>
                  <p:pic>
                    <p:nvPicPr>
                      <p:cNvPr id="2097262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5984875" y="3268663"/>
                        <a:ext cx="220663" cy="31908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61" name="Object 9"/>
          <p:cNvGraphicFramePr>
            <a:graphicFrameLocks noChangeAspect="1"/>
          </p:cNvGraphicFramePr>
          <p:nvPr/>
        </p:nvGraphicFramePr>
        <p:xfrm>
          <a:off x="5984875" y="3268663"/>
          <a:ext cx="22066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318688" imgW="220358" progId="Equation.DSMT4">
                  <p:embed/>
                </p:oleObj>
              </mc:Choice>
              <mc:Fallback>
                <p:oleObj name="Equation" r:id="rId6" spid="" imgH="318688" imgW="220358" progId="Equation.DSMT4">
                  <p:embed/>
                  <p:pic>
                    <p:nvPicPr>
                      <p:cNvPr id="2097263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5984875" y="3268663"/>
                        <a:ext cx="220663" cy="31908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62" name="Object 12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523733" imgW="361943" progId="Equation.DSMT4">
                  <p:embed/>
                </p:oleObj>
              </mc:Choice>
              <mc:Fallback>
                <p:oleObj name="Equation" r:id="rId8" spid="" imgH="523733" imgW="361943" progId="Equation.DSMT4">
                  <p:embed/>
                  <p:pic>
                    <p:nvPicPr>
                      <p:cNvPr id="2097264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63" name="Object 13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523733" imgW="361943" progId="Equation.DSMT4">
                  <p:embed/>
                </p:oleObj>
              </mc:Choice>
              <mc:Fallback>
                <p:oleObj name="Equation" r:id="rId10" spid="" imgH="523733" imgW="361943" progId="Equation.DSMT4">
                  <p:embed/>
                  <p:pic>
                    <p:nvPicPr>
                      <p:cNvPr id="2097265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64" name="Object 14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523733" imgW="361943" progId="Equation.DSMT4">
                  <p:embed/>
                </p:oleObj>
              </mc:Choice>
              <mc:Fallback>
                <p:oleObj name="Equation" r:id="rId12" spid="" imgH="523733" imgW="361943" progId="Equation.DSMT4">
                  <p:embed/>
                  <p:pic>
                    <p:nvPicPr>
                      <p:cNvPr id="2097266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1048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5"/>
                                        <p:tgtEl>
                                          <p:spTgt spid="1048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6">
                      <p:stCondLst>
                        <p:cond delay="indefinite"/>
                      </p:stCondLst>
                      <p:childTnLst>
                        <p:par>
                          <p:cTn fill="hold" id="17">
                            <p:stCondLst>
                              <p:cond delay="0"/>
                            </p:stCondLst>
                            <p:childTnLst>
                              <p:par>
                                <p:cTn fill="hold" id="18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48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1"/>
                                        <p:tgtEl>
                                          <p:spTgt spid="1048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3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3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6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734" name="TextBox 10"/>
          <p:cNvSpPr txBox="1"/>
          <p:nvPr/>
        </p:nvSpPr>
        <p:spPr>
          <a:xfrm>
            <a:off x="601434" y="1301664"/>
            <a:ext cx="10627179" cy="5311140"/>
          </a:xfrm>
          <a:prstGeom prst="rect"/>
          <a:noFill/>
        </p:spPr>
        <p:txBody>
          <a:bodyPr wrap="square">
            <a:spAutoFit/>
          </a:bodyPr>
          <a:p>
            <a:pPr indent="-285750" marL="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Connected Body Problems :</a:t>
            </a:r>
          </a:p>
          <a:p>
            <a:pPr defTabSz="355600">
              <a:lnSpc>
                <a:spcPct val="150000"/>
              </a:lnSpc>
            </a:pPr>
            <a:r>
              <a:rPr b="1" dirty="0" sz="2800" lang="en-US">
                <a:solidFill>
                  <a:srgbClr val="FF0000"/>
                </a:solidFill>
                <a:latin typeface="Book Antiqua" panose="02040602050305030304" pitchFamily="18" charset="0"/>
              </a:rPr>
              <a:t>							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a 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 acceleration of the system </a:t>
            </a:r>
          </a:p>
          <a:p>
            <a:pPr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					T  Tension in the staring free body diagrams</a:t>
            </a:r>
          </a:p>
          <a:p>
            <a:pPr defTabSz="355600"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defTabSz="355600"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defTabSz="355600">
              <a:lnSpc>
                <a:spcPct val="150000"/>
              </a:lnSpc>
            </a:pPr>
            <a:endParaRPr b="1" dirty="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Ma = Mg – T  1  	ma = T – mg 	 2 </a:t>
            </a:r>
          </a:p>
          <a:p>
            <a:pPr defTabSz="355600">
              <a:lnSpc>
                <a:spcPct val="20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(1) + (2) 	                                         </a:t>
            </a: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048735" name="TextBox 11"/>
          <p:cNvSpPr txBox="1"/>
          <p:nvPr/>
        </p:nvSpPr>
        <p:spPr>
          <a:xfrm>
            <a:off x="1187903" y="-38214"/>
            <a:ext cx="9454243" cy="1310640"/>
          </a:xfrm>
          <a:prstGeom prst="rect"/>
          <a:noFill/>
        </p:spPr>
        <p:txBody>
          <a:bodyPr rtlCol="0" wrap="square">
            <a:spAutoFit/>
          </a:bodyPr>
          <a:p>
            <a:pPr algn="ctr">
              <a:lnSpc>
                <a:spcPct val="150000"/>
              </a:lnSpc>
            </a:pPr>
            <a:r>
              <a:rPr b="1" dirty="0" sz="36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 Solving Strategy </a:t>
            </a:r>
          </a:p>
          <a:p>
            <a:pPr algn="ctr"/>
            <a:r>
              <a:rPr b="1" dirty="0" sz="28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(Connected Body and Pulley Problems)</a:t>
            </a:r>
          </a:p>
        </p:txBody>
      </p:sp>
      <p:graphicFrame>
        <p:nvGraphicFramePr>
          <p:cNvPr id="4194365" name="Object 3"/>
          <p:cNvGraphicFramePr>
            <a:graphicFrameLocks noChangeAspect="1"/>
          </p:cNvGraphicFramePr>
          <p:nvPr/>
        </p:nvGraphicFramePr>
        <p:xfrm>
          <a:off x="5834063" y="3127375"/>
          <a:ext cx="5238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599843" imgW="523654" progId="Equation.DSMT4">
                  <p:embed/>
                </p:oleObj>
              </mc:Choice>
              <mc:Fallback>
                <p:oleObj name="Equation" r:id="rId2" spid="" imgH="599843" imgW="523654" progId="Equation.DSMT4">
                  <p:embed/>
                  <p:pic>
                    <p:nvPicPr>
                      <p:cNvPr id="2097268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5834063" y="3127375"/>
                        <a:ext cx="523875" cy="6000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66" name="Object 8"/>
          <p:cNvGraphicFramePr>
            <a:graphicFrameLocks noChangeAspect="1"/>
          </p:cNvGraphicFramePr>
          <p:nvPr/>
        </p:nvGraphicFramePr>
        <p:xfrm>
          <a:off x="5984875" y="3268663"/>
          <a:ext cx="22066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318688" imgW="220358" progId="Equation.DSMT4">
                  <p:embed/>
                </p:oleObj>
              </mc:Choice>
              <mc:Fallback>
                <p:oleObj name="Equation" r:id="rId4" spid="" imgH="318688" imgW="220358" progId="Equation.DSMT4">
                  <p:embed/>
                  <p:pic>
                    <p:nvPicPr>
                      <p:cNvPr id="2097269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5984875" y="3268663"/>
                        <a:ext cx="220663" cy="31908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67" name="Object 9"/>
          <p:cNvGraphicFramePr>
            <a:graphicFrameLocks noChangeAspect="1"/>
          </p:cNvGraphicFramePr>
          <p:nvPr/>
        </p:nvGraphicFramePr>
        <p:xfrm>
          <a:off x="5984875" y="3268663"/>
          <a:ext cx="22066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318688" imgW="220358" progId="Equation.DSMT4">
                  <p:embed/>
                </p:oleObj>
              </mc:Choice>
              <mc:Fallback>
                <p:oleObj name="Equation" r:id="rId6" spid="" imgH="318688" imgW="220358" progId="Equation.DSMT4">
                  <p:embed/>
                  <p:pic>
                    <p:nvPicPr>
                      <p:cNvPr id="2097270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5984875" y="3268663"/>
                        <a:ext cx="220663" cy="31908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68" name="Object 12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523733" imgW="361943" progId="Equation.DSMT4">
                  <p:embed/>
                </p:oleObj>
              </mc:Choice>
              <mc:Fallback>
                <p:oleObj name="Equation" r:id="rId8" spid="" imgH="523733" imgW="361943" progId="Equation.DSMT4">
                  <p:embed/>
                  <p:pic>
                    <p:nvPicPr>
                      <p:cNvPr id="2097271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69" name="Object 13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523733" imgW="361943" progId="Equation.DSMT4">
                  <p:embed/>
                </p:oleObj>
              </mc:Choice>
              <mc:Fallback>
                <p:oleObj name="Equation" r:id="rId10" spid="" imgH="523733" imgW="361943" progId="Equation.DSMT4">
                  <p:embed/>
                  <p:pic>
                    <p:nvPicPr>
                      <p:cNvPr id="2097272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70" name="Object 14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523733" imgW="361943" progId="Equation.DSMT4">
                  <p:embed/>
                </p:oleObj>
              </mc:Choice>
              <mc:Fallback>
                <p:oleObj name="Equation" r:id="rId12" spid="" imgH="523733" imgW="361943" progId="Equation.DSMT4">
                  <p:embed/>
                  <p:pic>
                    <p:nvPicPr>
                      <p:cNvPr id="2097273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274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248219" y="2395406"/>
            <a:ext cx="1656602" cy="2664087"/>
          </a:xfrm>
          <a:prstGeom prst="rect"/>
        </p:spPr>
      </p:pic>
      <p:pic>
        <p:nvPicPr>
          <p:cNvPr id="2097275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3368027" y="3547278"/>
            <a:ext cx="2931796" cy="1468516"/>
          </a:xfrm>
          <a:prstGeom prst="rect"/>
        </p:spPr>
      </p:pic>
      <p:graphicFrame>
        <p:nvGraphicFramePr>
          <p:cNvPr id="4194371" name="Object 7"/>
          <p:cNvGraphicFramePr>
            <a:graphicFrameLocks noChangeAspect="1"/>
          </p:cNvGraphicFramePr>
          <p:nvPr/>
        </p:nvGraphicFramePr>
        <p:xfrm>
          <a:off x="2428551" y="5889351"/>
          <a:ext cx="1878952" cy="906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342720" imgW="711000" progId="Equation.DSMT4">
                  <p:embed/>
                </p:oleObj>
              </mc:Choice>
              <mc:Fallback>
                <p:oleObj name="Equation" r:id="rId16" spid="" imgH="342720" imgW="711000" progId="Equation.DSMT4">
                  <p:embed/>
                  <p:pic>
                    <p:nvPicPr>
                      <p:cNvPr id="2097276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2428551" y="5889351"/>
                        <a:ext cx="1878952" cy="906541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72" name="Object 15"/>
          <p:cNvGraphicFramePr>
            <a:graphicFrameLocks noChangeAspect="1"/>
          </p:cNvGraphicFramePr>
          <p:nvPr/>
        </p:nvGraphicFramePr>
        <p:xfrm>
          <a:off x="4510004" y="5854718"/>
          <a:ext cx="2579105" cy="893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342720" imgW="990360" progId="Equation.DSMT4">
                  <p:embed/>
                </p:oleObj>
              </mc:Choice>
              <mc:Fallback>
                <p:oleObj name="Equation" r:id="rId18" spid="" imgH="342720" imgW="990360" progId="Equation.DSMT4">
                  <p:embed/>
                  <p:pic>
                    <p:nvPicPr>
                      <p:cNvPr id="2097277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4510004" y="5854718"/>
                        <a:ext cx="2579105" cy="893841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2097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2097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3"/>
                                        <p:tgtEl>
                                          <p:spTgt spid="2097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7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7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7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31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3"/>
                                        <p:tgtEl>
                                          <p:spTgt spid="10487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4"/>
                                        <p:tgtEl>
                                          <p:spTgt spid="10487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7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6">
                      <p:stCondLst>
                        <p:cond delay="indefinite"/>
                      </p:stCondLst>
                      <p:childTnLst>
                        <p:par>
                          <p:cTn fill="hold" id="37">
                            <p:stCondLst>
                              <p:cond delay="0"/>
                            </p:stCondLst>
                            <p:childTnLst>
                              <p:par>
                                <p:cTn fill="hold" id="38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40"/>
                                        <p:tgtEl>
                                          <p:spTgt spid="2097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41"/>
                                        <p:tgtEl>
                                          <p:spTgt spid="2097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42"/>
                                        <p:tgtEl>
                                          <p:spTgt spid="2097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3">
                      <p:stCondLst>
                        <p:cond delay="indefinite"/>
                      </p:stCondLst>
                      <p:childTnLst>
                        <p:par>
                          <p:cTn fill="hold" id="44">
                            <p:stCondLst>
                              <p:cond delay="0"/>
                            </p:stCondLst>
                            <p:childTnLst>
                              <p:par>
                                <p:cTn fill="hold" id="4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7"/>
                                        <p:tgtEl>
                                          <p:spTgt spid="10487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8"/>
                                        <p:tgtEl>
                                          <p:spTgt spid="10487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49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51"/>
                                        <p:tgtEl>
                                          <p:spTgt spid="10487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2"/>
                                        <p:tgtEl>
                                          <p:spTgt spid="10487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3">
                      <p:stCondLst>
                        <p:cond delay="indefinite"/>
                      </p:stCondLst>
                      <p:childTnLst>
                        <p:par>
                          <p:cTn fill="hold" id="54">
                            <p:stCondLst>
                              <p:cond delay="0"/>
                            </p:stCondLst>
                            <p:childTnLst>
                              <p:par>
                                <p:cTn fill="hold" id="5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57"/>
                                        <p:tgtEl>
                                          <p:spTgt spid="419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8"/>
                                        <p:tgtEl>
                                          <p:spTgt spid="419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3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3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78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738" name="TextBox 10"/>
          <p:cNvSpPr txBox="1"/>
          <p:nvPr/>
        </p:nvSpPr>
        <p:spPr>
          <a:xfrm>
            <a:off x="601434" y="1301664"/>
            <a:ext cx="10627179" cy="3425190"/>
          </a:xfrm>
          <a:prstGeom prst="rect"/>
          <a:noFill/>
        </p:spPr>
        <p:txBody>
          <a:bodyPr wrap="square">
            <a:spAutoFit/>
          </a:bodyPr>
          <a:p>
            <a:pPr>
              <a:lnSpc>
                <a:spcPct val="20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Q  :	Find the tension between A to B and B to C </a:t>
            </a:r>
            <a:r>
              <a:rPr b="1" dirty="0" sz="2800" lang="en-US">
                <a:solidFill>
                  <a:srgbClr val="FF0000"/>
                </a:solidFill>
                <a:latin typeface="Book Antiqua" panose="02040602050305030304" pitchFamily="18" charset="0"/>
              </a:rPr>
              <a:t>							</a:t>
            </a: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defTabSz="355600"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defTabSz="355600">
              <a:lnSpc>
                <a:spcPct val="150000"/>
              </a:lnSpc>
            </a:pPr>
            <a:endParaRPr b="1" dirty="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</a:t>
            </a: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048739" name="TextBox 11"/>
          <p:cNvSpPr txBox="1"/>
          <p:nvPr/>
        </p:nvSpPr>
        <p:spPr>
          <a:xfrm>
            <a:off x="1106941" y="495955"/>
            <a:ext cx="9454243" cy="52322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28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(Connected Body and Pulley Problems)</a:t>
            </a:r>
          </a:p>
        </p:txBody>
      </p:sp>
      <p:graphicFrame>
        <p:nvGraphicFramePr>
          <p:cNvPr id="4194373" name="Object 3"/>
          <p:cNvGraphicFramePr>
            <a:graphicFrameLocks noChangeAspect="1"/>
          </p:cNvGraphicFramePr>
          <p:nvPr/>
        </p:nvGraphicFramePr>
        <p:xfrm>
          <a:off x="5834063" y="3127375"/>
          <a:ext cx="5238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599843" imgW="523654" progId="Equation.DSMT4">
                  <p:embed/>
                </p:oleObj>
              </mc:Choice>
              <mc:Fallback>
                <p:oleObj name="Equation" r:id="rId2" spid="" imgH="599843" imgW="523654" progId="Equation.DSMT4">
                  <p:embed/>
                  <p:pic>
                    <p:nvPicPr>
                      <p:cNvPr id="2097279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5834063" y="3127375"/>
                        <a:ext cx="523875" cy="6000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74" name="Object 8"/>
          <p:cNvGraphicFramePr>
            <a:graphicFrameLocks noChangeAspect="1"/>
          </p:cNvGraphicFramePr>
          <p:nvPr/>
        </p:nvGraphicFramePr>
        <p:xfrm>
          <a:off x="5984875" y="3268663"/>
          <a:ext cx="22066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318688" imgW="220358" progId="Equation.DSMT4">
                  <p:embed/>
                </p:oleObj>
              </mc:Choice>
              <mc:Fallback>
                <p:oleObj name="Equation" r:id="rId4" spid="" imgH="318688" imgW="220358" progId="Equation.DSMT4">
                  <p:embed/>
                  <p:pic>
                    <p:nvPicPr>
                      <p:cNvPr id="2097280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5984875" y="3268663"/>
                        <a:ext cx="220663" cy="31908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75" name="Object 9"/>
          <p:cNvGraphicFramePr>
            <a:graphicFrameLocks noChangeAspect="1"/>
          </p:cNvGraphicFramePr>
          <p:nvPr/>
        </p:nvGraphicFramePr>
        <p:xfrm>
          <a:off x="5984875" y="3268663"/>
          <a:ext cx="22066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318688" imgW="220358" progId="Equation.DSMT4">
                  <p:embed/>
                </p:oleObj>
              </mc:Choice>
              <mc:Fallback>
                <p:oleObj name="Equation" r:id="rId6" spid="" imgH="318688" imgW="220358" progId="Equation.DSMT4">
                  <p:embed/>
                  <p:pic>
                    <p:nvPicPr>
                      <p:cNvPr id="2097281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5984875" y="3268663"/>
                        <a:ext cx="220663" cy="31908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76" name="Object 12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523733" imgW="361943" progId="Equation.DSMT4">
                  <p:embed/>
                </p:oleObj>
              </mc:Choice>
              <mc:Fallback>
                <p:oleObj name="Equation" r:id="rId8" spid="" imgH="523733" imgW="361943" progId="Equation.DSMT4">
                  <p:embed/>
                  <p:pic>
                    <p:nvPicPr>
                      <p:cNvPr id="2097282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77" name="Object 13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523733" imgW="361943" progId="Equation.DSMT4">
                  <p:embed/>
                </p:oleObj>
              </mc:Choice>
              <mc:Fallback>
                <p:oleObj name="Equation" r:id="rId10" spid="" imgH="523733" imgW="361943" progId="Equation.DSMT4">
                  <p:embed/>
                  <p:pic>
                    <p:nvPicPr>
                      <p:cNvPr id="2097283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78" name="Object 14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523733" imgW="361943" progId="Equation.DSMT4">
                  <p:embed/>
                </p:oleObj>
              </mc:Choice>
              <mc:Fallback>
                <p:oleObj name="Equation" r:id="rId12" spid="" imgH="523733" imgW="361943" progId="Equation.DSMT4">
                  <p:embed/>
                  <p:pic>
                    <p:nvPicPr>
                      <p:cNvPr id="2097284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285" name="Picture 16"/>
          <p:cNvPicPr>
            <a:picLocks noChangeAspect="1"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523999" y="2317214"/>
            <a:ext cx="1932819" cy="2387600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2097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2097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3"/>
                                        <p:tgtEl>
                                          <p:spTgt spid="20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3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4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86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742" name="TextBox 10"/>
          <p:cNvSpPr txBox="1"/>
          <p:nvPr/>
        </p:nvSpPr>
        <p:spPr>
          <a:xfrm>
            <a:off x="601435" y="1122363"/>
            <a:ext cx="10627179" cy="4892040"/>
          </a:xfrm>
          <a:prstGeom prst="rect"/>
          <a:noFill/>
        </p:spPr>
        <p:txBody>
          <a:bodyPr wrap="square">
            <a:spAutoFit/>
          </a:bodyPr>
          <a:p>
            <a:pPr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Q :	Find tensions panting T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, T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and T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3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when </a:t>
            </a:r>
          </a:p>
          <a:p>
            <a:pPr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(a) 	Whole the system going up with acceleration 2 m/s </a:t>
            </a:r>
          </a:p>
          <a:p>
            <a:pPr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(b)	The whole system in stationary </a:t>
            </a:r>
          </a:p>
          <a:p>
            <a:pPr defTabSz="361950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m</a:t>
            </a: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= 5 kg 		m</a:t>
            </a: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= 2kg, 		m</a:t>
            </a: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3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= 3 kg </a:t>
            </a:r>
          </a:p>
          <a:p>
            <a:pPr>
              <a:lnSpc>
                <a:spcPct val="200000"/>
              </a:lnSpc>
            </a:pPr>
            <a:r>
              <a:rPr b="1" dirty="0" sz="2800" lang="en-US">
                <a:solidFill>
                  <a:srgbClr val="FF0000"/>
                </a:solidFill>
                <a:latin typeface="Book Antiqua" panose="02040602050305030304" pitchFamily="18" charset="0"/>
              </a:rPr>
              <a:t>							</a:t>
            </a: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defTabSz="355600"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defTabSz="355600">
              <a:lnSpc>
                <a:spcPct val="150000"/>
              </a:lnSpc>
            </a:pPr>
            <a:endParaRPr b="1" dirty="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</a:t>
            </a: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048743" name="TextBox 11"/>
          <p:cNvSpPr txBox="1"/>
          <p:nvPr/>
        </p:nvSpPr>
        <p:spPr>
          <a:xfrm>
            <a:off x="1106941" y="458765"/>
            <a:ext cx="9454243" cy="52322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28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(Connected Body and Pulley Problems)</a:t>
            </a:r>
          </a:p>
        </p:txBody>
      </p:sp>
      <p:graphicFrame>
        <p:nvGraphicFramePr>
          <p:cNvPr id="4194379" name="Object 3"/>
          <p:cNvGraphicFramePr>
            <a:graphicFrameLocks noChangeAspect="1"/>
          </p:cNvGraphicFramePr>
          <p:nvPr/>
        </p:nvGraphicFramePr>
        <p:xfrm>
          <a:off x="5834063" y="3127375"/>
          <a:ext cx="5238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599843" imgW="523654" progId="Equation.DSMT4">
                  <p:embed/>
                </p:oleObj>
              </mc:Choice>
              <mc:Fallback>
                <p:oleObj name="Equation" r:id="rId2" spid="" imgH="599843" imgW="523654" progId="Equation.DSMT4">
                  <p:embed/>
                  <p:pic>
                    <p:nvPicPr>
                      <p:cNvPr id="2097287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5834063" y="3127375"/>
                        <a:ext cx="523875" cy="6000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80" name="Object 8"/>
          <p:cNvGraphicFramePr>
            <a:graphicFrameLocks noChangeAspect="1"/>
          </p:cNvGraphicFramePr>
          <p:nvPr/>
        </p:nvGraphicFramePr>
        <p:xfrm>
          <a:off x="5984875" y="3268663"/>
          <a:ext cx="22066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318688" imgW="220358" progId="Equation.DSMT4">
                  <p:embed/>
                </p:oleObj>
              </mc:Choice>
              <mc:Fallback>
                <p:oleObj name="Equation" r:id="rId4" spid="" imgH="318688" imgW="220358" progId="Equation.DSMT4">
                  <p:embed/>
                  <p:pic>
                    <p:nvPicPr>
                      <p:cNvPr id="2097288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5984875" y="3268663"/>
                        <a:ext cx="220663" cy="31908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81" name="Object 9"/>
          <p:cNvGraphicFramePr>
            <a:graphicFrameLocks noChangeAspect="1"/>
          </p:cNvGraphicFramePr>
          <p:nvPr/>
        </p:nvGraphicFramePr>
        <p:xfrm>
          <a:off x="5984875" y="3268663"/>
          <a:ext cx="22066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318688" imgW="220358" progId="Equation.DSMT4">
                  <p:embed/>
                </p:oleObj>
              </mc:Choice>
              <mc:Fallback>
                <p:oleObj name="Equation" r:id="rId6" spid="" imgH="318688" imgW="220358" progId="Equation.DSMT4">
                  <p:embed/>
                  <p:pic>
                    <p:nvPicPr>
                      <p:cNvPr id="2097289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5984875" y="3268663"/>
                        <a:ext cx="220663" cy="31908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82" name="Object 12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523733" imgW="361943" progId="Equation.DSMT4">
                  <p:embed/>
                </p:oleObj>
              </mc:Choice>
              <mc:Fallback>
                <p:oleObj name="Equation" r:id="rId8" spid="" imgH="523733" imgW="361943" progId="Equation.DSMT4">
                  <p:embed/>
                  <p:pic>
                    <p:nvPicPr>
                      <p:cNvPr id="2097290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83" name="Object 13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523733" imgW="361943" progId="Equation.DSMT4">
                  <p:embed/>
                </p:oleObj>
              </mc:Choice>
              <mc:Fallback>
                <p:oleObj name="Equation" r:id="rId10" spid="" imgH="523733" imgW="361943" progId="Equation.DSMT4">
                  <p:embed/>
                  <p:pic>
                    <p:nvPicPr>
                      <p:cNvPr id="2097291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84" name="Object 14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523733" imgW="361943" progId="Equation.DSMT4">
                  <p:embed/>
                </p:oleObj>
              </mc:Choice>
              <mc:Fallback>
                <p:oleObj name="Equation" r:id="rId12" spid="" imgH="523733" imgW="361943" progId="Equation.DSMT4">
                  <p:embed/>
                  <p:pic>
                    <p:nvPicPr>
                      <p:cNvPr id="2097292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293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871523" y="3727450"/>
            <a:ext cx="1475526" cy="2696662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7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7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7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8"/>
                                        <p:tgtEl>
                                          <p:spTgt spid="10487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9"/>
                                        <p:tgtEl>
                                          <p:spTgt spid="10487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0">
                      <p:stCondLst>
                        <p:cond delay="indefinite"/>
                      </p:stCondLst>
                      <p:childTnLst>
                        <p:par>
                          <p:cTn fill="hold" id="31">
                            <p:stCondLst>
                              <p:cond delay="0"/>
                            </p:stCondLst>
                            <p:childTnLst>
                              <p:par>
                                <p:cTn fill="hold" id="32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4"/>
                                        <p:tgtEl>
                                          <p:spTgt spid="10487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5"/>
                                        <p:tgtEl>
                                          <p:spTgt spid="10487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6">
                      <p:stCondLst>
                        <p:cond delay="indefinite"/>
                      </p:stCondLst>
                      <p:childTnLst>
                        <p:par>
                          <p:cTn fill="hold" id="37">
                            <p:stCondLst>
                              <p:cond delay="0"/>
                            </p:stCondLst>
                            <p:childTnLst>
                              <p:par>
                                <p:cTn fill="hold" id="38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40"/>
                                        <p:tgtEl>
                                          <p:spTgt spid="2097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41"/>
                                        <p:tgtEl>
                                          <p:spTgt spid="2097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42"/>
                                        <p:tgtEl>
                                          <p:spTgt spid="2097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4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45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29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746" name="TextBox 10"/>
          <p:cNvSpPr txBox="1"/>
          <p:nvPr/>
        </p:nvSpPr>
        <p:spPr>
          <a:xfrm>
            <a:off x="601435" y="1122363"/>
            <a:ext cx="10627179" cy="3215640"/>
          </a:xfrm>
          <a:prstGeom prst="rect"/>
          <a:noFill/>
        </p:spPr>
        <p:txBody>
          <a:bodyPr wrap="square">
            <a:spAutoFit/>
          </a:bodyPr>
          <a:p>
            <a:pPr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Q :	Find out the tensions T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and T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 </a:t>
            </a:r>
          </a:p>
          <a:p>
            <a:pPr>
              <a:lnSpc>
                <a:spcPct val="200000"/>
              </a:lnSpc>
            </a:pPr>
            <a:r>
              <a:rPr b="1" dirty="0" sz="2800" lang="en-US">
                <a:solidFill>
                  <a:srgbClr val="FF0000"/>
                </a:solidFill>
                <a:latin typeface="Book Antiqua" panose="02040602050305030304" pitchFamily="18" charset="0"/>
              </a:rPr>
              <a:t>							</a:t>
            </a: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defTabSz="355600"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defTabSz="355600">
              <a:lnSpc>
                <a:spcPct val="150000"/>
              </a:lnSpc>
            </a:pPr>
            <a:endParaRPr b="1" dirty="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</a:t>
            </a: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048747" name="TextBox 11"/>
          <p:cNvSpPr txBox="1"/>
          <p:nvPr/>
        </p:nvSpPr>
        <p:spPr>
          <a:xfrm>
            <a:off x="1106941" y="458765"/>
            <a:ext cx="9454243" cy="52322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28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(Connected Body and Pulley Problems)</a:t>
            </a:r>
          </a:p>
        </p:txBody>
      </p:sp>
      <p:graphicFrame>
        <p:nvGraphicFramePr>
          <p:cNvPr id="4194385" name="Object 3"/>
          <p:cNvGraphicFramePr>
            <a:graphicFrameLocks noChangeAspect="1"/>
          </p:cNvGraphicFramePr>
          <p:nvPr/>
        </p:nvGraphicFramePr>
        <p:xfrm>
          <a:off x="5834063" y="3127375"/>
          <a:ext cx="5238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599843" imgW="523654" progId="Equation.DSMT4">
                  <p:embed/>
                </p:oleObj>
              </mc:Choice>
              <mc:Fallback>
                <p:oleObj name="Equation" r:id="rId2" spid="" imgH="599843" imgW="523654" progId="Equation.DSMT4">
                  <p:embed/>
                  <p:pic>
                    <p:nvPicPr>
                      <p:cNvPr id="2097295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5834063" y="3127375"/>
                        <a:ext cx="523875" cy="6000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86" name="Object 8"/>
          <p:cNvGraphicFramePr>
            <a:graphicFrameLocks noChangeAspect="1"/>
          </p:cNvGraphicFramePr>
          <p:nvPr/>
        </p:nvGraphicFramePr>
        <p:xfrm>
          <a:off x="5984875" y="3268663"/>
          <a:ext cx="22066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318688" imgW="220358" progId="Equation.DSMT4">
                  <p:embed/>
                </p:oleObj>
              </mc:Choice>
              <mc:Fallback>
                <p:oleObj name="Equation" r:id="rId4" spid="" imgH="318688" imgW="220358" progId="Equation.DSMT4">
                  <p:embed/>
                  <p:pic>
                    <p:nvPicPr>
                      <p:cNvPr id="2097296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5984875" y="3268663"/>
                        <a:ext cx="220663" cy="31908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87" name="Object 9"/>
          <p:cNvGraphicFramePr>
            <a:graphicFrameLocks noChangeAspect="1"/>
          </p:cNvGraphicFramePr>
          <p:nvPr/>
        </p:nvGraphicFramePr>
        <p:xfrm>
          <a:off x="5984875" y="3268663"/>
          <a:ext cx="22066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318688" imgW="220358" progId="Equation.DSMT4">
                  <p:embed/>
                </p:oleObj>
              </mc:Choice>
              <mc:Fallback>
                <p:oleObj name="Equation" r:id="rId6" spid="" imgH="318688" imgW="220358" progId="Equation.DSMT4">
                  <p:embed/>
                  <p:pic>
                    <p:nvPicPr>
                      <p:cNvPr id="2097297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5984875" y="3268663"/>
                        <a:ext cx="220663" cy="31908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88" name="Object 12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523733" imgW="361943" progId="Equation.DSMT4">
                  <p:embed/>
                </p:oleObj>
              </mc:Choice>
              <mc:Fallback>
                <p:oleObj name="Equation" r:id="rId8" spid="" imgH="523733" imgW="361943" progId="Equation.DSMT4">
                  <p:embed/>
                  <p:pic>
                    <p:nvPicPr>
                      <p:cNvPr id="2097298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89" name="Object 13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523733" imgW="361943" progId="Equation.DSMT4">
                  <p:embed/>
                </p:oleObj>
              </mc:Choice>
              <mc:Fallback>
                <p:oleObj name="Equation" r:id="rId10" spid="" imgH="523733" imgW="361943" progId="Equation.DSMT4">
                  <p:embed/>
                  <p:pic>
                    <p:nvPicPr>
                      <p:cNvPr id="2097299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90" name="Object 14"/>
          <p:cNvGraphicFramePr>
            <a:graphicFrameLocks noChangeAspect="1"/>
          </p:cNvGraphicFramePr>
          <p:nvPr/>
        </p:nvGraphicFramePr>
        <p:xfrm>
          <a:off x="5915025" y="3165475"/>
          <a:ext cx="361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523733" imgW="361943" progId="Equation.DSMT4">
                  <p:embed/>
                </p:oleObj>
              </mc:Choice>
              <mc:Fallback>
                <p:oleObj name="Equation" r:id="rId12" spid="" imgH="523733" imgW="361943" progId="Equation.DSMT4">
                  <p:embed/>
                  <p:pic>
                    <p:nvPicPr>
                      <p:cNvPr id="2097300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5915025" y="3165475"/>
                        <a:ext cx="361950" cy="52387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301" name="Picture 7"/>
          <p:cNvPicPr>
            <a:picLocks noChangeAspect="1"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414242" y="1891904"/>
            <a:ext cx="9001563" cy="1655762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2097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2097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3"/>
                                        <p:tgtEl>
                                          <p:spTgt spid="2097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4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49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02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750" name="TextBox 10"/>
          <p:cNvSpPr txBox="1"/>
          <p:nvPr/>
        </p:nvSpPr>
        <p:spPr>
          <a:xfrm>
            <a:off x="602796" y="1214781"/>
            <a:ext cx="10986408" cy="4911090"/>
          </a:xfrm>
          <a:prstGeom prst="rect"/>
          <a:noFill/>
        </p:spPr>
        <p:txBody>
          <a:bodyPr wrap="square">
            <a:spAutoFit/>
          </a:bodyPr>
          <a:p>
            <a:pPr algn="just" indent="-342900" marL="342900">
              <a:buFont typeface="+mj-lt"/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Two blocks are connected by a string as shown in the diagram.  The upper block is hung by another string.  A force F applied on the upper string produces an acceleration of 2 m/s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in the upward direction in both the blocks.  If T and T’ be the tensions in the two parts of the string, then         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			1.		T = 70.8 N and T’ = 47.2 N 				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			2.    	T = 58.8 N and T’ = 47.2 N 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			3.  	T = 70.8 N and T’ = 58.8 N  				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			4.   	T = 70.8 N and T’ = 0 </a:t>
            </a:r>
          </a:p>
          <a:p>
            <a:pPr algn="just"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048751" name="TextBox 11"/>
          <p:cNvSpPr txBox="1"/>
          <p:nvPr/>
        </p:nvSpPr>
        <p:spPr>
          <a:xfrm>
            <a:off x="1714500" y="35323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b="1" dirty="0" sz="36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lass Assignment Question </a:t>
            </a:r>
          </a:p>
        </p:txBody>
      </p:sp>
      <p:pic>
        <p:nvPicPr>
          <p:cNvPr id="2097303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147762" y="3509963"/>
            <a:ext cx="1795463" cy="2600995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2097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2097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3"/>
                                        <p:tgtEl>
                                          <p:spTgt spid="2097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7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7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7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31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3"/>
                                        <p:tgtEl>
                                          <p:spTgt spid="10487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4"/>
                                        <p:tgtEl>
                                          <p:spTgt spid="10487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7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36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8"/>
                                        <p:tgtEl>
                                          <p:spTgt spid="10487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9"/>
                                        <p:tgtEl>
                                          <p:spTgt spid="10487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0"/>
                                        <p:tgtEl>
                                          <p:spTgt spid="10487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41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3"/>
                                        <p:tgtEl>
                                          <p:spTgt spid="10487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7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5"/>
                                        <p:tgtEl>
                                          <p:spTgt spid="10487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5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5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0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55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05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756" name="TextBox 10"/>
          <p:cNvSpPr txBox="1"/>
          <p:nvPr/>
        </p:nvSpPr>
        <p:spPr>
          <a:xfrm>
            <a:off x="602796" y="937171"/>
            <a:ext cx="10350954" cy="2606041"/>
          </a:xfrm>
          <a:prstGeom prst="rect"/>
          <a:noFill/>
        </p:spPr>
        <p:txBody>
          <a:bodyPr wrap="square">
            <a:spAutoFit/>
          </a:bodyPr>
          <a:p>
            <a:pPr algn="just" defTabSz="439738" indent="-514350" marL="514350">
              <a:buAutoNum type="arabicPeriod" startAt="2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A rope of length L is pulled by a constant force F.  What is the tension in the rope at a distance x from the end where the force is applied          </a:t>
            </a:r>
          </a:p>
          <a:p>
            <a:pPr algn="just" defTabSz="439738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 1.		  							2.							3.							4.  				</a:t>
            </a:r>
          </a:p>
        </p:txBody>
      </p:sp>
      <p:graphicFrame>
        <p:nvGraphicFramePr>
          <p:cNvPr id="4194391" name="Object 3"/>
          <p:cNvGraphicFramePr>
            <a:graphicFrameLocks noChangeAspect="1"/>
          </p:cNvGraphicFramePr>
          <p:nvPr/>
        </p:nvGraphicFramePr>
        <p:xfrm>
          <a:off x="1524000" y="2369118"/>
          <a:ext cx="594824" cy="1123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330120" imgW="177480" progId="Equation.DSMT4">
                  <p:embed/>
                </p:oleObj>
              </mc:Choice>
              <mc:Fallback>
                <p:oleObj name="Equation" r:id="rId2" spid="" imgH="330120" imgW="177480" progId="Equation.DSMT4">
                  <p:embed/>
                  <p:pic>
                    <p:nvPicPr>
                      <p:cNvPr id="2097306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1524000" y="2369118"/>
                        <a:ext cx="594824" cy="112326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92" name="Object 5"/>
          <p:cNvGraphicFramePr>
            <a:graphicFrameLocks noChangeAspect="1"/>
          </p:cNvGraphicFramePr>
          <p:nvPr/>
        </p:nvGraphicFramePr>
        <p:xfrm>
          <a:off x="4849570" y="2450326"/>
          <a:ext cx="1234219" cy="918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318688" imgW="428224" progId="Equation.DSMT4">
                  <p:embed/>
                </p:oleObj>
              </mc:Choice>
              <mc:Fallback>
                <p:oleObj name="Equation" r:id="rId4" spid="" imgH="318688" imgW="428224" progId="Equation.DSMT4">
                  <p:embed/>
                  <p:pic>
                    <p:nvPicPr>
                      <p:cNvPr id="2097307" name="Object 5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4849570" y="2450326"/>
                        <a:ext cx="1234219" cy="918806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93" name="Object 7"/>
          <p:cNvGraphicFramePr>
            <a:graphicFrameLocks noChangeAspect="1"/>
          </p:cNvGraphicFramePr>
          <p:nvPr/>
        </p:nvGraphicFramePr>
        <p:xfrm>
          <a:off x="7359633" y="2369118"/>
          <a:ext cx="1033846" cy="1123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318688" imgW="293580" progId="Equation.DSMT4">
                  <p:embed/>
                </p:oleObj>
              </mc:Choice>
              <mc:Fallback>
                <p:oleObj name="Equation" r:id="rId6" spid="" imgH="318688" imgW="293580" progId="Equation.DSMT4">
                  <p:embed/>
                  <p:pic>
                    <p:nvPicPr>
                      <p:cNvPr id="2097308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7359633" y="2369118"/>
                        <a:ext cx="1033846" cy="112326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94" name="Object 8"/>
          <p:cNvGraphicFramePr>
            <a:graphicFrameLocks noChangeAspect="1"/>
          </p:cNvGraphicFramePr>
          <p:nvPr/>
        </p:nvGraphicFramePr>
        <p:xfrm>
          <a:off x="9756863" y="2369118"/>
          <a:ext cx="1033846" cy="1123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318688" imgW="293580" progId="Equation.DSMT4">
                  <p:embed/>
                </p:oleObj>
              </mc:Choice>
              <mc:Fallback>
                <p:oleObj name="Equation" r:id="rId8" spid="" imgH="318688" imgW="293580" progId="Equation.DSMT4">
                  <p:embed/>
                  <p:pic>
                    <p:nvPicPr>
                      <p:cNvPr id="2097309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9756863" y="2369118"/>
                        <a:ext cx="1033846" cy="112326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58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10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15326"/>
            <a:ext cx="12192000" cy="6873326"/>
          </a:xfrm>
          <a:prstGeom prst="rect"/>
        </p:spPr>
      </p:pic>
      <p:sp>
        <p:nvSpPr>
          <p:cNvPr id="1048759" name="TextBox 10"/>
          <p:cNvSpPr txBox="1"/>
          <p:nvPr/>
        </p:nvSpPr>
        <p:spPr>
          <a:xfrm>
            <a:off x="602796" y="831661"/>
            <a:ext cx="10986408" cy="3025140"/>
          </a:xfrm>
          <a:prstGeom prst="rect"/>
          <a:noFill/>
        </p:spPr>
        <p:txBody>
          <a:bodyPr wrap="square">
            <a:spAutoFit/>
          </a:bodyPr>
          <a:p>
            <a:pPr algn="just"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3. Three equal weights A, B, C of mass 2 kg each are hanging on a 	string passing over a fixed frictionless pulley as shown in the 	figure.  The tension in the string connecting weights B and C is. </a:t>
            </a:r>
          </a:p>
          <a:p>
            <a:pPr defTabSz="361950"/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	1.		Zero 								2.   13 Newton 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3.		3.3 Newton 					4.   19.6 Newton </a:t>
            </a:r>
          </a:p>
          <a:p>
            <a:pPr algn="just" defTabSz="439738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</a:t>
            </a:r>
          </a:p>
        </p:txBody>
      </p:sp>
      <p:pic>
        <p:nvPicPr>
          <p:cNvPr id="2097311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752906" y="3307775"/>
            <a:ext cx="1640924" cy="2958832"/>
          </a:xfrm>
          <a:prstGeom prst="rect"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6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12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15326"/>
            <a:ext cx="12192000" cy="6873326"/>
          </a:xfrm>
          <a:prstGeom prst="rect"/>
        </p:spPr>
      </p:pic>
      <p:sp>
        <p:nvSpPr>
          <p:cNvPr id="1048762" name="TextBox 10"/>
          <p:cNvSpPr txBox="1"/>
          <p:nvPr/>
        </p:nvSpPr>
        <p:spPr>
          <a:xfrm>
            <a:off x="602796" y="782184"/>
            <a:ext cx="10274754" cy="5539740"/>
          </a:xfrm>
          <a:prstGeom prst="rect"/>
          <a:noFill/>
        </p:spPr>
        <p:txBody>
          <a:bodyPr wrap="square">
            <a:spAutoFit/>
          </a:bodyPr>
          <a:p>
            <a:pPr algn="just"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4.	Two masses of 4 kg and 5 kg are connected by a string 	passing 	through a frictionless pulley and are kept on a 	frictionless table 	as shown in the figure.  The acceleration 	of 5 kg mass is  </a:t>
            </a:r>
          </a:p>
          <a:p>
            <a:pPr defTabSz="361950"/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aseline="0" b="1" dirty="0" sz="2800" i="0" lang="en-US" strike="noStrike" u="none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1.		49 m/s</a:t>
            </a:r>
            <a:r>
              <a:rPr baseline="3000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 							2.   5.44 m/s</a:t>
            </a:r>
            <a:r>
              <a:rPr baseline="3000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3.		19.5 m/s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 						4.   2.72 m/s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  <a:p>
            <a:pPr algn="just" defTabSz="439738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</a:t>
            </a:r>
          </a:p>
        </p:txBody>
      </p:sp>
      <p:pic>
        <p:nvPicPr>
          <p:cNvPr id="2097313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124200" y="2454243"/>
            <a:ext cx="3076575" cy="1996355"/>
          </a:xfrm>
          <a:prstGeom prst="rect"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64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1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15326"/>
            <a:ext cx="12192000" cy="6873326"/>
          </a:xfrm>
          <a:prstGeom prst="rect"/>
        </p:spPr>
      </p:pic>
      <p:sp>
        <p:nvSpPr>
          <p:cNvPr id="1048765" name="TextBox 10"/>
          <p:cNvSpPr txBox="1"/>
          <p:nvPr/>
        </p:nvSpPr>
        <p:spPr>
          <a:xfrm>
            <a:off x="690721" y="729429"/>
            <a:ext cx="10367804" cy="3863341"/>
          </a:xfrm>
          <a:prstGeom prst="rect"/>
          <a:noFill/>
        </p:spPr>
        <p:txBody>
          <a:bodyPr wrap="square">
            <a:spAutoFit/>
          </a:bodyPr>
          <a:p>
            <a:pPr algn="just"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5.	Three blocks A, B and C weighing 1, 8 and 27 kg 	respectively 	are connected as shown in the figure with an 	inextensible string 	and are moving on a smooth surface.  T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3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	is equal to 36 N.  Then 	T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is   </a:t>
            </a:r>
          </a:p>
          <a:p>
            <a:pPr defTabSz="361950"/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aseline="0" b="1" dirty="0" sz="2800" i="0" lang="en-US" strike="noStrike" u="none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1.		18 N   				2.   9 N 			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3.	 3.375 N 	 		4.   1.25 N </a:t>
            </a:r>
          </a:p>
        </p:txBody>
      </p:sp>
      <p:pic>
        <p:nvPicPr>
          <p:cNvPr id="2097315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2633478" y="2472827"/>
            <a:ext cx="5634222" cy="1566270"/>
          </a:xfrm>
          <a:prstGeom prst="rect"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6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16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15326"/>
            <a:ext cx="12192000" cy="6873326"/>
          </a:xfrm>
          <a:prstGeom prst="rect"/>
        </p:spPr>
      </p:pic>
      <p:sp>
        <p:nvSpPr>
          <p:cNvPr id="1048768" name="TextBox 10"/>
          <p:cNvSpPr txBox="1"/>
          <p:nvPr/>
        </p:nvSpPr>
        <p:spPr>
          <a:xfrm>
            <a:off x="725891" y="623922"/>
            <a:ext cx="10494559" cy="4282440"/>
          </a:xfrm>
          <a:prstGeom prst="rect"/>
          <a:noFill/>
        </p:spPr>
        <p:txBody>
          <a:bodyPr wrap="square">
            <a:spAutoFit/>
          </a:bodyPr>
          <a:p>
            <a:pPr algn="just" defTabSz="361950"/>
            <a:r>
              <a:rPr b="1" dirty="0" sz="2600" lang="en-US">
                <a:solidFill>
                  <a:schemeClr val="bg1"/>
                </a:solidFill>
                <a:latin typeface="Book Antiqua" panose="02040602050305030304" pitchFamily="18" charset="0"/>
              </a:rPr>
              <a:t>6.	Three blocks are connected as shown, on a horizontal 	frictionless table and pulled to the right with a force T</a:t>
            </a:r>
            <a:r>
              <a:rPr baseline="-25000" b="1" dirty="0" sz="2600" lang="en-US">
                <a:solidFill>
                  <a:schemeClr val="bg1"/>
                </a:solidFill>
                <a:latin typeface="Book Antiqua" panose="02040602050305030304" pitchFamily="18" charset="0"/>
              </a:rPr>
              <a:t>3</a:t>
            </a:r>
            <a:r>
              <a:rPr b="1" dirty="0" sz="2600" lang="en-US">
                <a:solidFill>
                  <a:schemeClr val="bg1"/>
                </a:solidFill>
                <a:latin typeface="Book Antiqua" panose="02040602050305030304" pitchFamily="18" charset="0"/>
              </a:rPr>
              <a:t> = 60 N.  	If m</a:t>
            </a:r>
            <a:r>
              <a:rPr baseline="-25000" b="1" dirty="0" sz="2600" lang="en-US">
                <a:solidFill>
                  <a:schemeClr val="bg1"/>
                </a:solidFill>
                <a:latin typeface="Book Antiqua" panose="02040602050305030304" pitchFamily="18" charset="0"/>
              </a:rPr>
              <a:t>1</a:t>
            </a:r>
            <a:r>
              <a:rPr b="1" dirty="0" sz="2600" lang="en-US">
                <a:solidFill>
                  <a:schemeClr val="bg1"/>
                </a:solidFill>
                <a:latin typeface="Book Antiqua" panose="02040602050305030304" pitchFamily="18" charset="0"/>
              </a:rPr>
              <a:t> = 10 kg, m</a:t>
            </a:r>
            <a:r>
              <a:rPr baseline="-25000" b="1" dirty="0" sz="26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="1" dirty="0" sz="2600" lang="en-US">
                <a:solidFill>
                  <a:schemeClr val="bg1"/>
                </a:solidFill>
                <a:latin typeface="Book Antiqua" panose="02040602050305030304" pitchFamily="18" charset="0"/>
              </a:rPr>
              <a:t> = 20 kg and m</a:t>
            </a:r>
            <a:r>
              <a:rPr baseline="-25000" b="1" dirty="0" sz="2600" lang="en-US">
                <a:solidFill>
                  <a:schemeClr val="bg1"/>
                </a:solidFill>
                <a:latin typeface="Book Antiqua" panose="02040602050305030304" pitchFamily="18" charset="0"/>
              </a:rPr>
              <a:t>3</a:t>
            </a:r>
            <a:r>
              <a:rPr b="1" dirty="0" sz="2600" lang="en-US">
                <a:solidFill>
                  <a:schemeClr val="bg1"/>
                </a:solidFill>
                <a:latin typeface="Book Antiqua" panose="02040602050305030304" pitchFamily="18" charset="0"/>
              </a:rPr>
              <a:t> = 30 kg, then match list-I with </a:t>
            </a:r>
            <a:br>
              <a:rPr b="1" dirty="0" sz="2600" lang="en-US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b="1" dirty="0" sz="2600" lang="en-US">
                <a:solidFill>
                  <a:schemeClr val="bg1"/>
                </a:solidFill>
                <a:latin typeface="Book Antiqua" panose="02040602050305030304" pitchFamily="18" charset="0"/>
              </a:rPr>
              <a:t>	list – II and select the correct answer.    </a:t>
            </a:r>
          </a:p>
          <a:p>
            <a:pPr defTabSz="361950"/>
            <a:r>
              <a:rPr baseline="0" b="1" dirty="0" sz="26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</a:p>
          <a:p>
            <a:pPr defTabSz="361950"/>
            <a:endParaRPr b="1" dirty="0" sz="26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aseline="0" b="1" dirty="0" sz="2600" i="0" lang="en-US" strike="noStrike" u="none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="1" dirty="0" sz="26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="1" dirty="0" sz="26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aseline="0" b="1" dirty="0" sz="2600" i="0" lang="en-US" strike="noStrike" u="none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r>
              <a:rPr b="1" dirty="0" sz="26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</p:txBody>
      </p:sp>
      <p:pic>
        <p:nvPicPr>
          <p:cNvPr id="2097317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338" y="2468027"/>
            <a:ext cx="4415207" cy="1540377"/>
          </a:xfrm>
          <a:prstGeom prst="rect"/>
        </p:spPr>
      </p:pic>
      <p:pic>
        <p:nvPicPr>
          <p:cNvPr id="2097318" name="Picture 8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5973170" y="2468027"/>
            <a:ext cx="4915630" cy="2275670"/>
          </a:xfrm>
          <a:prstGeom prst="rect"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70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19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15326"/>
            <a:ext cx="12192000" cy="6873326"/>
          </a:xfrm>
          <a:prstGeom prst="rect"/>
        </p:spPr>
      </p:pic>
      <p:sp>
        <p:nvSpPr>
          <p:cNvPr id="1048771" name="TextBox 10"/>
          <p:cNvSpPr txBox="1"/>
          <p:nvPr/>
        </p:nvSpPr>
        <p:spPr>
          <a:xfrm>
            <a:off x="690721" y="729429"/>
            <a:ext cx="10986408" cy="5539740"/>
          </a:xfrm>
          <a:prstGeom prst="rect"/>
          <a:noFill/>
        </p:spPr>
        <p:txBody>
          <a:bodyPr wrap="square">
            <a:spAutoFit/>
          </a:bodyPr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7. 	A body of weight 2 kg is suspended as shown in the figure.  The 	tension T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in the horizontal string (in kg 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wt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) is </a:t>
            </a:r>
            <a:b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1. 	  2/  					2.       / 2						3.	 2 				    4.    2</a:t>
            </a: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aseline="0" b="1" dirty="0" sz="2800" i="0" lang="en-US" strike="noStrike" u="none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</a:p>
        </p:txBody>
      </p:sp>
      <p:pic>
        <p:nvPicPr>
          <p:cNvPr id="2097320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178964" y="1654195"/>
            <a:ext cx="2012594" cy="1655762"/>
          </a:xfrm>
          <a:prstGeom prst="rect"/>
        </p:spPr>
      </p:pic>
      <p:graphicFrame>
        <p:nvGraphicFramePr>
          <p:cNvPr id="4194395" name="Object 5"/>
          <p:cNvGraphicFramePr>
            <a:graphicFrameLocks noChangeAspect="1"/>
          </p:cNvGraphicFramePr>
          <p:nvPr/>
        </p:nvGraphicFramePr>
        <p:xfrm>
          <a:off x="2271949" y="3357286"/>
          <a:ext cx="417512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spid="" imgH="183845" imgW="183574" progId="Equation.DSMT4">
                  <p:embed/>
                </p:oleObj>
              </mc:Choice>
              <mc:Fallback>
                <p:oleObj name="Equation" r:id="rId3" spid="" imgH="183845" imgW="183574" progId="Equation.DSMT4">
                  <p:embed/>
                  <p:pic>
                    <p:nvPicPr>
                      <p:cNvPr id="2097321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4"/>
                      <a:stretch>
                        <a:fillRect/>
                      </a:stretch>
                    </p:blipFill>
                    <p:spPr>
                      <a:xfrm>
                        <a:off x="1938405" y="3383757"/>
                        <a:ext cx="417512" cy="417512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96" name="Object 7"/>
          <p:cNvGraphicFramePr>
            <a:graphicFrameLocks noChangeAspect="1"/>
          </p:cNvGraphicFramePr>
          <p:nvPr/>
        </p:nvGraphicFramePr>
        <p:xfrm>
          <a:off x="4858154" y="3219449"/>
          <a:ext cx="40957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spid="" imgH="419126" imgW="409485" progId="Equation.DSMT4">
                  <p:embed/>
                </p:oleObj>
              </mc:Choice>
              <mc:Fallback>
                <p:oleObj name="Equation" r:id="rId5" spid="" imgH="419126" imgW="409485" progId="Equation.DSMT4">
                  <p:embed/>
                  <p:pic>
                    <p:nvPicPr>
                      <p:cNvPr id="2097322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6"/>
                      <a:stretch>
                        <a:fillRect/>
                      </a:stretch>
                    </p:blipFill>
                    <p:spPr>
                      <a:xfrm>
                        <a:off x="4110038" y="3357287"/>
                        <a:ext cx="409575" cy="41910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97" name="Object 8"/>
          <p:cNvGraphicFramePr>
            <a:graphicFrameLocks noChangeAspect="1"/>
          </p:cNvGraphicFramePr>
          <p:nvPr/>
        </p:nvGraphicFramePr>
        <p:xfrm>
          <a:off x="8199784" y="3309957"/>
          <a:ext cx="40957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spid="" imgH="419126" imgW="409485" progId="Equation.DSMT4">
                  <p:embed/>
                </p:oleObj>
              </mc:Choice>
              <mc:Fallback>
                <p:oleObj name="Equation" r:id="rId7" spid="" imgH="419126" imgW="409485" progId="Equation.DSMT4">
                  <p:embed/>
                  <p:pic>
                    <p:nvPicPr>
                      <p:cNvPr id="2097323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6"/>
                      <a:stretch>
                        <a:fillRect/>
                      </a:stretch>
                    </p:blipFill>
                    <p:spPr>
                      <a:xfrm>
                        <a:off x="7619634" y="3339702"/>
                        <a:ext cx="409575" cy="41910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7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2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15326"/>
            <a:ext cx="12192000" cy="6858000"/>
          </a:xfrm>
          <a:prstGeom prst="rect"/>
        </p:spPr>
      </p:pic>
      <p:sp>
        <p:nvSpPr>
          <p:cNvPr id="1048774" name="TextBox 10"/>
          <p:cNvSpPr txBox="1"/>
          <p:nvPr/>
        </p:nvSpPr>
        <p:spPr>
          <a:xfrm>
            <a:off x="690721" y="729429"/>
            <a:ext cx="10267791" cy="5120641"/>
          </a:xfrm>
          <a:prstGeom prst="rect"/>
          <a:noFill/>
        </p:spPr>
        <p:txBody>
          <a:bodyPr wrap="square">
            <a:spAutoFit/>
          </a:bodyPr>
          <a:p>
            <a:pPr algn="just"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8. 	One end of a massless rope, which passes over a massless 	and 	frictionless pulley P is tied to a hook C while the other 	end is 	free.  Maximum tension that the rope can bear is 360 	N.  With what value of minimum safe acceleration (in ms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-2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) 	can a monkey of 60 kg move down on the rope. 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1. 	  16  					2.     6						3.	 4 				    4.   8	</a:t>
            </a:r>
          </a:p>
        </p:txBody>
      </p:sp>
      <p:pic>
        <p:nvPicPr>
          <p:cNvPr id="2097325" name="Picture 9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33488" y="3024222"/>
            <a:ext cx="2871788" cy="2223660"/>
          </a:xfrm>
          <a:prstGeom prst="rect"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08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86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609" name="TextBox 11"/>
          <p:cNvSpPr txBox="1"/>
          <p:nvPr/>
        </p:nvSpPr>
        <p:spPr>
          <a:xfrm>
            <a:off x="1714500" y="238931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Book Antiqua" panose="02040602050305030304" pitchFamily="18" charset="0"/>
              </a:rPr>
              <a:t>CONTACT FORCE </a:t>
            </a:r>
          </a:p>
        </p:txBody>
      </p:sp>
      <p:sp>
        <p:nvSpPr>
          <p:cNvPr id="1048610" name="TextBox 3"/>
          <p:cNvSpPr txBox="1"/>
          <p:nvPr/>
        </p:nvSpPr>
        <p:spPr>
          <a:xfrm>
            <a:off x="838098" y="2444760"/>
            <a:ext cx="10986408" cy="4282440"/>
          </a:xfrm>
          <a:prstGeom prst="rect"/>
          <a:noFill/>
        </p:spPr>
        <p:txBody>
          <a:bodyPr wrap="square">
            <a:spAutoFit/>
          </a:bodyPr>
          <a:p>
            <a:pPr algn="just" indent="-342900" marL="34290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f </a:t>
            </a:r>
            <a:r>
              <a:rPr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 contact Force </a:t>
            </a:r>
          </a:p>
          <a:p>
            <a:pPr algn="just" indent="-342900" marL="34290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Free Body Diagrams </a:t>
            </a:r>
          </a:p>
          <a:p>
            <a:pPr algn="just">
              <a:lnSpc>
                <a:spcPct val="20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	Now from (Fig. b) Contact Force is given by f = m</a:t>
            </a:r>
            <a:r>
              <a:rPr baseline="-25000"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2 </a:t>
            </a:r>
            <a:r>
              <a:rPr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a </a:t>
            </a:r>
          </a:p>
          <a:p>
            <a:pPr algn="just"/>
            <a:r>
              <a:rPr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	But common acceleration a = </a:t>
            </a:r>
          </a:p>
          <a:p>
            <a:pPr algn="just"/>
            <a:endParaRPr baseline="0" b="1" dirty="0" sz="2800" i="0" lang="en-US" strike="noStrike" u="none">
              <a:solidFill>
                <a:schemeClr val="bg1"/>
              </a:solidFill>
              <a:latin typeface="+mj-lt"/>
            </a:endParaRPr>
          </a:p>
          <a:p>
            <a:pPr algn="just"/>
            <a:r>
              <a:rPr b="1" dirty="0" sz="2800" lang="en-US">
                <a:solidFill>
                  <a:schemeClr val="bg1"/>
                </a:solidFill>
                <a:latin typeface="+mj-lt"/>
              </a:rPr>
              <a:t>									</a:t>
            </a:r>
          </a:p>
          <a:p>
            <a:pPr algn="just"/>
            <a:r>
              <a:rPr baseline="0" b="1" dirty="0" sz="2800" i="0" lang="en-US" strike="noStrike" u="none">
                <a:solidFill>
                  <a:schemeClr val="bg1"/>
                </a:solidFill>
                <a:latin typeface="+mj-lt"/>
              </a:rPr>
              <a:t>	</a:t>
            </a:r>
            <a:r>
              <a:rPr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Also the not force on m</a:t>
            </a:r>
            <a:r>
              <a:rPr baseline="-25000"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1</a:t>
            </a:r>
            <a:r>
              <a:rPr b="1"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 is given by </a:t>
            </a:r>
            <a:r>
              <a:rPr b="1" dirty="0" sz="2800" lang="en-US" err="1">
                <a:solidFill>
                  <a:srgbClr val="FFFF00"/>
                </a:solidFill>
                <a:latin typeface="+mj-lt"/>
                <a:sym typeface="Wingdings" panose="05000000000000000000" pitchFamily="2" charset="2"/>
              </a:rPr>
              <a:t>F</a:t>
            </a:r>
            <a:r>
              <a:rPr baseline="-25000" b="1" dirty="0" sz="2800" lang="en-US" err="1">
                <a:solidFill>
                  <a:srgbClr val="FFFF00"/>
                </a:solidFill>
                <a:latin typeface="+mj-lt"/>
                <a:sym typeface="Wingdings" panose="05000000000000000000" pitchFamily="2" charset="2"/>
              </a:rPr>
              <a:t>net</a:t>
            </a:r>
            <a:r>
              <a:rPr b="1" dirty="0" sz="2800" lang="en-US">
                <a:solidFill>
                  <a:srgbClr val="FFFF00"/>
                </a:solidFill>
                <a:latin typeface="+mj-lt"/>
                <a:sym typeface="Wingdings" panose="05000000000000000000" pitchFamily="2" charset="2"/>
              </a:rPr>
              <a:t> = F - f</a:t>
            </a:r>
            <a:endParaRPr b="1" dirty="0" sz="2800" lang="en-US">
              <a:solidFill>
                <a:srgbClr val="FFFF00"/>
              </a:solidFill>
              <a:latin typeface="Book Antiqua" panose="02040602050305030304" pitchFamily="18" charset="0"/>
            </a:endParaRPr>
          </a:p>
        </p:txBody>
      </p:sp>
      <p:pic>
        <p:nvPicPr>
          <p:cNvPr id="2097187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38098" y="1040424"/>
            <a:ext cx="4134782" cy="1236381"/>
          </a:xfrm>
          <a:prstGeom prst="rect"/>
        </p:spPr>
      </p:pic>
      <p:pic>
        <p:nvPicPr>
          <p:cNvPr id="2097188" name="Picture 8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287950" y="3060033"/>
            <a:ext cx="4739742" cy="1374062"/>
          </a:xfrm>
          <a:prstGeom prst="rect"/>
        </p:spPr>
      </p:pic>
      <p:graphicFrame>
        <p:nvGraphicFramePr>
          <p:cNvPr id="4194330" name="Object 22"/>
          <p:cNvGraphicFramePr>
            <a:graphicFrameLocks noChangeAspect="1"/>
          </p:cNvGraphicFramePr>
          <p:nvPr/>
        </p:nvGraphicFramePr>
        <p:xfrm>
          <a:off x="6555494" y="4857594"/>
          <a:ext cx="1028700" cy="80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355320" imgW="457200" progId="Equation.DSMT4">
                  <p:embed/>
                </p:oleObj>
              </mc:Choice>
              <mc:Fallback>
                <p:oleObj name="Equation" r:id="rId4" spid="" imgH="355320" imgW="457200" progId="Equation.DSMT4">
                  <p:embed/>
                  <p:pic>
                    <p:nvPicPr>
                      <p:cNvPr id="2097189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57901" y="4826000"/>
                        <a:ext cx="1028700" cy="80041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31" name="Object 23"/>
          <p:cNvGraphicFramePr>
            <a:graphicFrameLocks noChangeAspect="1"/>
          </p:cNvGraphicFramePr>
          <p:nvPr/>
        </p:nvGraphicFramePr>
        <p:xfrm>
          <a:off x="1924051" y="5406705"/>
          <a:ext cx="2164260" cy="975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355320" imgW="787320" progId="Equation.DSMT4">
                  <p:embed/>
                </p:oleObj>
              </mc:Choice>
              <mc:Fallback>
                <p:oleObj name="Equation" r:id="rId6" spid="" imgH="355320" imgW="787320" progId="Equation.DSMT4">
                  <p:embed/>
                  <p:pic>
                    <p:nvPicPr>
                      <p:cNvPr id="2097190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1924051" y="5406705"/>
                        <a:ext cx="2164260" cy="97504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2097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5"/>
                                        <p:tgtEl>
                                          <p:spTgt spid="2097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6"/>
                                        <p:tgtEl>
                                          <p:spTgt spid="209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24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6"/>
                                        <p:tgtEl>
                                          <p:spTgt spid="104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7"/>
                                        <p:tgtEl>
                                          <p:spTgt spid="104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8"/>
                                        <p:tgtEl>
                                          <p:spTgt spid="104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9">
                      <p:stCondLst>
                        <p:cond delay="indefinite"/>
                      </p:stCondLst>
                      <p:childTnLst>
                        <p:par>
                          <p:cTn fill="hold" id="30">
                            <p:stCondLst>
                              <p:cond delay="0"/>
                            </p:stCondLst>
                            <p:childTnLst>
                              <p:par>
                                <p:cTn fill="hold" id="31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33"/>
                                        <p:tgtEl>
                                          <p:spTgt spid="209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34"/>
                                        <p:tgtEl>
                                          <p:spTgt spid="2097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35"/>
                                        <p:tgtEl>
                                          <p:spTgt spid="209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6">
                      <p:stCondLst>
                        <p:cond delay="indefinite"/>
                      </p:stCondLst>
                      <p:childTnLst>
                        <p:par>
                          <p:cTn fill="hold" id="37">
                            <p:stCondLst>
                              <p:cond delay="0"/>
                            </p:stCondLst>
                            <p:childTnLst>
                              <p:par>
                                <p:cTn fill="hold" id="38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0"/>
                                        <p:tgtEl>
                                          <p:spTgt spid="104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1"/>
                                        <p:tgtEl>
                                          <p:spTgt spid="104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2">
                      <p:stCondLst>
                        <p:cond delay="indefinite"/>
                      </p:stCondLst>
                      <p:childTnLst>
                        <p:par>
                          <p:cTn fill="hold" id="43">
                            <p:stCondLst>
                              <p:cond delay="0"/>
                            </p:stCondLst>
                            <p:childTnLst>
                              <p:par>
                                <p:cTn fill="hold" id="44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6"/>
                                        <p:tgtEl>
                                          <p:spTgt spid="104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7"/>
                                        <p:tgtEl>
                                          <p:spTgt spid="104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8"/>
                                        <p:tgtEl>
                                          <p:spTgt spid="104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9">
                      <p:stCondLst>
                        <p:cond delay="indefinite"/>
                      </p:stCondLst>
                      <p:childTnLst>
                        <p:par>
                          <p:cTn fill="hold" id="50">
                            <p:stCondLst>
                              <p:cond delay="0"/>
                            </p:stCondLst>
                            <p:childTnLst>
                              <p:par>
                                <p:cTn fill="hold" id="5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53"/>
                                        <p:tgtEl>
                                          <p:spTgt spid="4194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4"/>
                                        <p:tgtEl>
                                          <p:spTgt spid="4194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5"/>
                                        <p:tgtEl>
                                          <p:spTgt spid="4194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6">
                      <p:stCondLst>
                        <p:cond delay="indefinite"/>
                      </p:stCondLst>
                      <p:childTnLst>
                        <p:par>
                          <p:cTn fill="hold" id="57">
                            <p:stCondLst>
                              <p:cond delay="0"/>
                            </p:stCondLst>
                            <p:childTnLst>
                              <p:par>
                                <p:cTn fill="hold" id="58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60"/>
                                        <p:tgtEl>
                                          <p:spTgt spid="4194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61"/>
                                        <p:tgtEl>
                                          <p:spTgt spid="4194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62"/>
                                        <p:tgtEl>
                                          <p:spTgt spid="4194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3">
                      <p:stCondLst>
                        <p:cond delay="indefinite"/>
                      </p:stCondLst>
                      <p:childTnLst>
                        <p:par>
                          <p:cTn fill="hold" id="64">
                            <p:stCondLst>
                              <p:cond delay="0"/>
                            </p:stCondLst>
                            <p:childTnLst>
                              <p:par>
                                <p:cTn fill="hold" id="6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67"/>
                                        <p:tgtEl>
                                          <p:spTgt spid="104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68"/>
                                        <p:tgtEl>
                                          <p:spTgt spid="104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69"/>
                                        <p:tgtEl>
                                          <p:spTgt spid="104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0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75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602" name="TextBox 10"/>
          <p:cNvSpPr txBox="1"/>
          <p:nvPr/>
        </p:nvSpPr>
        <p:spPr>
          <a:xfrm>
            <a:off x="602796" y="1214781"/>
            <a:ext cx="10986408" cy="5120640"/>
          </a:xfrm>
          <a:prstGeom prst="rect"/>
          <a:noFill/>
        </p:spPr>
        <p:txBody>
          <a:bodyPr wrap="square">
            <a:spAutoFit/>
          </a:bodyPr>
          <a:p>
            <a:pPr algn="just" indent="-342900" marL="342900">
              <a:buFont typeface="+mj-lt"/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Consider the following statements about the blocks shown in the diagram that are being pushed by a constant force on a frictionless table          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A.	All blocks move with the same acceleration 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B.		The net force on each block is the same.  Which of these 				statements are/is correct 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1.		A only 								2.  B only 				</a:t>
            </a:r>
          </a:p>
          <a:p>
            <a:pPr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3.  	Both A and B 					4.  Neither A nor B   				</a:t>
            </a:r>
          </a:p>
        </p:txBody>
      </p:sp>
      <p:sp>
        <p:nvSpPr>
          <p:cNvPr id="1048603" name="TextBox 11"/>
          <p:cNvSpPr txBox="1"/>
          <p:nvPr/>
        </p:nvSpPr>
        <p:spPr>
          <a:xfrm>
            <a:off x="1714500" y="35323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b="1" dirty="0" sz="36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lass Assignment Question </a:t>
            </a:r>
          </a:p>
        </p:txBody>
      </p:sp>
      <p:pic>
        <p:nvPicPr>
          <p:cNvPr id="2097176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057275" y="2531585"/>
            <a:ext cx="3895725" cy="1618867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3"/>
                                        <p:tgtEl>
                                          <p:spTgt spid="209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31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3"/>
                                        <p:tgtEl>
                                          <p:spTgt spid="1048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4"/>
                                        <p:tgtEl>
                                          <p:spTgt spid="1048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36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8"/>
                                        <p:tgtEl>
                                          <p:spTgt spid="1048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9"/>
                                        <p:tgtEl>
                                          <p:spTgt spid="1048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0"/>
                                        <p:tgtEl>
                                          <p:spTgt spid="1048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41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3"/>
                                        <p:tgtEl>
                                          <p:spTgt spid="10486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6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5"/>
                                        <p:tgtEl>
                                          <p:spTgt spid="10486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59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5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247562" cy="6858000"/>
          </a:xfrm>
          <a:prstGeom prst="rect"/>
        </p:spPr>
      </p:pic>
      <p:sp>
        <p:nvSpPr>
          <p:cNvPr id="1048594" name="TextBox 10"/>
          <p:cNvSpPr txBox="1"/>
          <p:nvPr/>
        </p:nvSpPr>
        <p:spPr>
          <a:xfrm>
            <a:off x="656771" y="1207384"/>
            <a:ext cx="10986408" cy="4491990"/>
          </a:xfrm>
          <a:prstGeom prst="rect"/>
          <a:noFill/>
        </p:spPr>
        <p:txBody>
          <a:bodyPr wrap="square">
            <a:spAutoFit/>
          </a:bodyPr>
          <a:p>
            <a:pPr algn="just" defTabSz="355600" indent="-355600" lvl="1" marL="361950">
              <a:lnSpc>
                <a:spcPct val="150000"/>
              </a:lnSpc>
              <a:buAutoNum type="romanUcParenR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Consider a body of mass m kept in a lift at rest, the forces acting in the body are </a:t>
            </a:r>
          </a:p>
          <a:p>
            <a:pPr algn="just"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a)	The weight of the body mg acting vertically downwards. </a:t>
            </a:r>
          </a:p>
          <a:p>
            <a:pPr algn="just"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b)	The reaction R acting 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verticayupwards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.  </a:t>
            </a:r>
          </a:p>
          <a:p>
            <a:pPr algn="just"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 The resultant force, F = R = mg, But according to newtons 2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nd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		  law F = ma </a:t>
            </a:r>
          </a:p>
          <a:p>
            <a:pPr algn="just"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  		     ma = R – mg </a:t>
            </a:r>
          </a:p>
        </p:txBody>
      </p:sp>
      <p:sp>
        <p:nvSpPr>
          <p:cNvPr id="1048595" name="TextBox 11"/>
          <p:cNvSpPr txBox="1"/>
          <p:nvPr/>
        </p:nvSpPr>
        <p:spPr>
          <a:xfrm>
            <a:off x="1714500" y="35323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Apparent Weight of a Body in a lift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304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155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05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156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06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157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07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158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08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159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09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160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10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161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11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162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12" name="Object 26"/>
          <p:cNvGraphicFramePr>
            <a:graphicFrameLocks noChangeAspect="1"/>
          </p:cNvGraphicFramePr>
          <p:nvPr/>
        </p:nvGraphicFramePr>
        <p:xfrm>
          <a:off x="930503" y="3955258"/>
          <a:ext cx="474661" cy="474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110168" imgW="110006" progId="Equation.DSMT4">
                  <p:embed/>
                </p:oleObj>
              </mc:Choice>
              <mc:Fallback>
                <p:oleObj name="Equation" r:id="rId18" spid="" imgH="110168" imgW="110006" progId="Equation.DSMT4">
                  <p:embed/>
                  <p:pic>
                    <p:nvPicPr>
                      <p:cNvPr id="2097163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930503" y="3955258"/>
                        <a:ext cx="474661" cy="474661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13" name="Object 30"/>
          <p:cNvGraphicFramePr>
            <a:graphicFrameLocks noChangeAspect="1"/>
          </p:cNvGraphicFramePr>
          <p:nvPr/>
        </p:nvGraphicFramePr>
        <p:xfrm>
          <a:off x="1524000" y="5199811"/>
          <a:ext cx="4762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spid="" imgH="476121" imgW="476113" progId="Equation.DSMT4">
                  <p:embed/>
                </p:oleObj>
              </mc:Choice>
              <mc:Fallback>
                <p:oleObj name="Equation" r:id="rId20" spid="" imgH="476121" imgW="476113" progId="Equation.DSMT4">
                  <p:embed/>
                  <p:pic>
                    <p:nvPicPr>
                      <p:cNvPr id="2097164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1524000" y="5199811"/>
                        <a:ext cx="476250" cy="47625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165" name="Picture 31"/>
          <p:cNvPicPr>
            <a:picLocks noChangeAspect="1"/>
          </p:cNvPicPr>
          <p:nvPr/>
        </p:nvPicPr>
        <p:blipFill>
          <a:blip xmlns:r="http://schemas.openxmlformats.org/officeDocument/2006/relationships" r:embed="rId22"/>
          <a:stretch>
            <a:fillRect/>
          </a:stretch>
        </p:blipFill>
        <p:spPr>
          <a:xfrm>
            <a:off x="8794122" y="4680593"/>
            <a:ext cx="1247949" cy="1514686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3"/>
                                        <p:tgtEl>
                                          <p:spTgt spid="209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10485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5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10485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2"/>
                                        <p:tgtEl>
                                          <p:spTgt spid="1048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4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7"/>
                                        <p:tgtEl>
                                          <p:spTgt spid="1048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8"/>
                                        <p:tgtEl>
                                          <p:spTgt spid="1048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9"/>
                                        <p:tgtEl>
                                          <p:spTgt spid="1048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52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588" name="TextBox 10"/>
          <p:cNvSpPr txBox="1"/>
          <p:nvPr/>
        </p:nvSpPr>
        <p:spPr>
          <a:xfrm>
            <a:off x="602796" y="613489"/>
            <a:ext cx="10986408" cy="5539740"/>
          </a:xfrm>
          <a:prstGeom prst="rect"/>
          <a:noFill/>
        </p:spPr>
        <p:txBody>
          <a:bodyPr wrap="square">
            <a:spAutoFit/>
          </a:bodyPr>
          <a:p>
            <a:pPr algn="just" defTabSz="355600"/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Case (1) </a:t>
            </a:r>
          </a:p>
          <a:p>
            <a:pPr algn="just" defTabSz="35560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Suppose the lift is at rest </a:t>
            </a:r>
          </a:p>
          <a:p>
            <a:pPr algn="just"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					we have ma = R – mg 			(1) </a:t>
            </a:r>
          </a:p>
          <a:p>
            <a:pPr algn="just"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Here a = 0 since the lift is at rest </a:t>
            </a:r>
          </a:p>
          <a:p>
            <a:pPr algn="just" defTabSz="355600"/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									Now </a:t>
            </a:r>
            <a:r>
              <a:rPr baseline="0" b="1" dirty="0" sz="2800" i="0" lang="en-US" err="1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eqn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 (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1) 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0 = R – mg  (or)  R = mg 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55600"/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Case (2) </a:t>
            </a:r>
          </a:p>
          <a:p>
            <a:pPr algn="just" defTabSz="35560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Suppose lift is moving up or down with uniform velocity (constant velocity)  </a:t>
            </a:r>
          </a:p>
          <a:p>
            <a:pPr algn="just"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					we have ma = R – mg 			(1) </a:t>
            </a:r>
          </a:p>
          <a:p>
            <a:pPr algn="just" defTabSz="3556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Here also a = 0 since velocity is a constant  </a:t>
            </a:r>
          </a:p>
          <a:p>
            <a:pPr algn="just" defTabSz="355600"/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									Now </a:t>
            </a:r>
            <a:r>
              <a:rPr baseline="0" b="1" dirty="0" sz="2800" i="0" lang="en-US" err="1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eqn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 (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1) 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0 = R – mg  (or)  R = mg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2"/>
                                        <p:tgtEl>
                                          <p:spTgt spid="1048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3"/>
                                        <p:tgtEl>
                                          <p:spTgt spid="1048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48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7"/>
                                        <p:tgtEl>
                                          <p:spTgt spid="1048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8"/>
                                        <p:tgtEl>
                                          <p:spTgt spid="1048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9"/>
                                        <p:tgtEl>
                                          <p:spTgt spid="1048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2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2"/>
                                        <p:tgtEl>
                                          <p:spTgt spid="1048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4"/>
                                        <p:tgtEl>
                                          <p:spTgt spid="1048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2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7"/>
                                        <p:tgtEl>
                                          <p:spTgt spid="1048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8"/>
                                        <p:tgtEl>
                                          <p:spTgt spid="1048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0">
                      <p:stCondLst>
                        <p:cond delay="indefinite"/>
                      </p:stCondLst>
                      <p:childTnLst>
                        <p:par>
                          <p:cTn fill="hold" id="31">
                            <p:stCondLst>
                              <p:cond delay="0"/>
                            </p:stCondLst>
                            <p:childTnLst>
                              <p:par>
                                <p:cTn fill="hold" id="3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4"/>
                                        <p:tgtEl>
                                          <p:spTgt spid="1048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37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9"/>
                                        <p:tgtEl>
                                          <p:spTgt spid="10485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0"/>
                                        <p:tgtEl>
                                          <p:spTgt spid="10485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5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42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4"/>
                                        <p:tgtEl>
                                          <p:spTgt spid="10485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5"/>
                                        <p:tgtEl>
                                          <p:spTgt spid="10485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6"/>
                                        <p:tgtEl>
                                          <p:spTgt spid="10485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47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9"/>
                                        <p:tgtEl>
                                          <p:spTgt spid="10485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0"/>
                                        <p:tgtEl>
                                          <p:spTgt spid="10485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1"/>
                                        <p:tgtEl>
                                          <p:spTgt spid="10485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52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54"/>
                                        <p:tgtEl>
                                          <p:spTgt spid="10485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5"/>
                                        <p:tgtEl>
                                          <p:spTgt spid="10485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6"/>
                                        <p:tgtEl>
                                          <p:spTgt spid="10485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590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53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sp>
        <p:nvSpPr>
          <p:cNvPr id="1048591" name="TextBox 10"/>
          <p:cNvSpPr txBox="1"/>
          <p:nvPr/>
        </p:nvSpPr>
        <p:spPr>
          <a:xfrm>
            <a:off x="552450" y="108774"/>
            <a:ext cx="10563225" cy="7216140"/>
          </a:xfrm>
          <a:prstGeom prst="rect"/>
          <a:noFill/>
        </p:spPr>
        <p:txBody>
          <a:bodyPr wrap="square">
            <a:spAutoFit/>
          </a:bodyPr>
          <a:p>
            <a:pPr algn="just" defTabSz="355600"/>
            <a:r>
              <a:rPr b="1" dirty="0" sz="2800" lang="en-US">
                <a:solidFill>
                  <a:srgbClr val="FFFF00"/>
                </a:solidFill>
              </a:rPr>
              <a:t>Case (3) </a:t>
            </a:r>
          </a:p>
          <a:p>
            <a:pPr algn="just" defTabSz="355600"/>
            <a:r>
              <a:rPr b="1" dirty="0" sz="2800" lang="en-US">
                <a:solidFill>
                  <a:schemeClr val="bg1"/>
                </a:solidFill>
              </a:rPr>
              <a:t>	The lift is moving up with uniform acceleration a  </a:t>
            </a:r>
          </a:p>
          <a:p>
            <a:pPr algn="just" defTabSz="355600"/>
            <a:r>
              <a:rPr b="1" dirty="0" sz="2800" lang="en-US">
                <a:solidFill>
                  <a:schemeClr val="bg1"/>
                </a:solidFill>
              </a:rPr>
              <a:t>									we have ma = R – mg 			 </a:t>
            </a:r>
          </a:p>
          <a:p>
            <a:pPr algn="just" defTabSz="355600"/>
            <a:r>
              <a:rPr baseline="0" b="1" dirty="0" sz="2800" i="0" lang="en-US" strike="noStrike" u="none">
                <a:solidFill>
                  <a:schemeClr val="bg1"/>
                </a:solidFill>
              </a:rPr>
              <a:t>									R = ma + mg ;  </a:t>
            </a:r>
            <a:r>
              <a:rPr b="1" dirty="0" sz="2800" lang="en-US">
                <a:solidFill>
                  <a:srgbClr val="FFFF00"/>
                </a:solidFill>
                <a:sym typeface="Wingdings" panose="05000000000000000000" pitchFamily="2" charset="2"/>
              </a:rPr>
              <a:t>R = m(g + a) </a:t>
            </a:r>
            <a:r>
              <a:rPr baseline="0" b="1" dirty="0" sz="2800" i="0" lang="en-US" strike="noStrike" u="none">
                <a:solidFill>
                  <a:schemeClr val="bg1"/>
                </a:solidFill>
              </a:rPr>
              <a:t>	</a:t>
            </a:r>
            <a:endParaRPr b="1" dirty="0" sz="2800" lang="en-US">
              <a:solidFill>
                <a:schemeClr val="bg1"/>
              </a:solidFill>
            </a:endParaRPr>
          </a:p>
          <a:p>
            <a:pPr algn="just" defTabSz="355600"/>
            <a:r>
              <a:rPr b="1" dirty="0" sz="2800" lang="en-US">
                <a:solidFill>
                  <a:srgbClr val="FFFF00"/>
                </a:solidFill>
              </a:rPr>
              <a:t>Case (4) </a:t>
            </a:r>
          </a:p>
          <a:p>
            <a:pPr algn="just" defTabSz="355600"/>
            <a:r>
              <a:rPr b="1" dirty="0" sz="2800" lang="en-US">
                <a:solidFill>
                  <a:schemeClr val="bg1"/>
                </a:solidFill>
              </a:rPr>
              <a:t>	The lift is moving down with uniform accelerations   </a:t>
            </a:r>
          </a:p>
          <a:p>
            <a:pPr algn="just" defTabSz="355600"/>
            <a:r>
              <a:rPr b="1" dirty="0" sz="2800" lang="en-US">
                <a:solidFill>
                  <a:schemeClr val="bg1"/>
                </a:solidFill>
              </a:rPr>
              <a:t>									Here ma = mg – R ( mg &gt; R) R=mg–ma; </a:t>
            </a:r>
            <a:r>
              <a:rPr b="1" dirty="0" sz="2800" lang="en-US">
                <a:solidFill>
                  <a:srgbClr val="FFFF00"/>
                </a:solidFill>
              </a:rPr>
              <a:t>R=m(g–a)  </a:t>
            </a:r>
          </a:p>
          <a:p>
            <a:pPr algn="just" defTabSz="355600"/>
            <a:r>
              <a:rPr b="1" dirty="0" sz="2800" lang="en-US">
                <a:solidFill>
                  <a:schemeClr val="bg1"/>
                </a:solidFill>
              </a:rPr>
              <a:t>	Here R = m(g + a) and R = m(g – a) are the apparent weights of a 	body in a lift when it accelerates up and down respectively.  </a:t>
            </a:r>
          </a:p>
          <a:p>
            <a:pPr algn="just" defTabSz="355600"/>
            <a:r>
              <a:rPr b="1" dirty="0" sz="2800" lang="en-US">
                <a:solidFill>
                  <a:srgbClr val="FFFF00"/>
                </a:solidFill>
              </a:rPr>
              <a:t>Case (5) </a:t>
            </a:r>
          </a:p>
          <a:p>
            <a:pPr algn="just" defTabSz="355600"/>
            <a:r>
              <a:rPr b="1" dirty="0" sz="2800" lang="en-US">
                <a:solidFill>
                  <a:schemeClr val="bg1"/>
                </a:solidFill>
              </a:rPr>
              <a:t>	Suppose the lift is under free fall. Then  we have R = m(g – a)  			 </a:t>
            </a:r>
          </a:p>
          <a:p>
            <a:pPr algn="just" defTabSz="355600"/>
            <a:r>
              <a:rPr baseline="0" b="1" dirty="0" sz="2800" i="0" lang="en-US" strike="noStrike" u="none">
                <a:solidFill>
                  <a:schemeClr val="bg1"/>
                </a:solidFill>
              </a:rPr>
              <a:t>	When the lift is under free fall the acceleration will be equal to 	acceleration due to gravity (a = g) </a:t>
            </a:r>
          </a:p>
          <a:p>
            <a:pPr algn="just" defTabSz="355600"/>
            <a:r>
              <a:rPr b="1" dirty="0" sz="2800" lang="en-US">
                <a:solidFill>
                  <a:schemeClr val="bg1"/>
                </a:solidFill>
              </a:rPr>
              <a:t>									Then </a:t>
            </a:r>
            <a:r>
              <a:rPr b="1" dirty="0" sz="2800" lang="en-US">
                <a:solidFill>
                  <a:srgbClr val="FFFF00"/>
                </a:solidFill>
              </a:rPr>
              <a:t>R = m (g – g ) = 0 </a:t>
            </a:r>
            <a:r>
              <a:rPr b="1" dirty="0" sz="2800" lang="en-US">
                <a:solidFill>
                  <a:srgbClr val="FFFF00"/>
                </a:solidFill>
                <a:sym typeface="Wingdings" panose="05000000000000000000" pitchFamily="2" charset="2"/>
              </a:rPr>
              <a:t> </a:t>
            </a:r>
            <a:r>
              <a:rPr baseline="0" b="1" dirty="0" sz="2800" i="0" lang="en-US" strike="noStrike" u="none">
                <a:solidFill>
                  <a:schemeClr val="bg1"/>
                </a:solidFill>
              </a:rPr>
              <a:t>	</a:t>
            </a:r>
          </a:p>
          <a:p>
            <a:pPr algn="just" defTabSz="355600"/>
            <a:r>
              <a:rPr b="1" dirty="0" sz="2800" lang="en-US">
                <a:solidFill>
                  <a:schemeClr val="bg1"/>
                </a:solidFill>
              </a:rPr>
              <a:t>	</a:t>
            </a:r>
            <a:r>
              <a:rPr b="1" dirty="0" sz="2800" lang="en-US" err="1">
                <a:solidFill>
                  <a:schemeClr val="bg1"/>
                </a:solidFill>
              </a:rPr>
              <a:t>ie</a:t>
            </a:r>
            <a:r>
              <a:rPr b="1" dirty="0" sz="2800" lang="en-US">
                <a:solidFill>
                  <a:schemeClr val="bg1"/>
                </a:solidFill>
              </a:rPr>
              <a:t> : </a:t>
            </a:r>
            <a:r>
              <a:rPr b="1" dirty="0" sz="2800" lang="en-US">
                <a:solidFill>
                  <a:srgbClr val="FFFF00"/>
                </a:solidFill>
              </a:rPr>
              <a:t>The body feels weightlessness. 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2"/>
                                        <p:tgtEl>
                                          <p:spTgt spid="1048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3"/>
                                        <p:tgtEl>
                                          <p:spTgt spid="1048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48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7"/>
                                        <p:tgtEl>
                                          <p:spTgt spid="1048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8"/>
                                        <p:tgtEl>
                                          <p:spTgt spid="1048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9"/>
                                        <p:tgtEl>
                                          <p:spTgt spid="1048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2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2"/>
                                        <p:tgtEl>
                                          <p:spTgt spid="10485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5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4"/>
                                        <p:tgtEl>
                                          <p:spTgt spid="10485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5">
                      <p:stCondLst>
                        <p:cond delay="indefinite"/>
                      </p:stCondLst>
                      <p:childTnLst>
                        <p:par>
                          <p:cTn fill="hold" id="26">
                            <p:stCondLst>
                              <p:cond delay="0"/>
                            </p:stCondLst>
                            <p:childTnLst>
                              <p:par>
                                <p:cTn fill="hold" id="27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9"/>
                                        <p:tgtEl>
                                          <p:spTgt spid="10485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5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1"/>
                                        <p:tgtEl>
                                          <p:spTgt spid="10485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32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4"/>
                                        <p:tgtEl>
                                          <p:spTgt spid="10485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5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5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37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9"/>
                                        <p:tgtEl>
                                          <p:spTgt spid="10485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0"/>
                                        <p:tgtEl>
                                          <p:spTgt spid="10485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5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42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4"/>
                                        <p:tgtEl>
                                          <p:spTgt spid="10485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5"/>
                                        <p:tgtEl>
                                          <p:spTgt spid="10485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6"/>
                                        <p:tgtEl>
                                          <p:spTgt spid="10485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7">
                      <p:stCondLst>
                        <p:cond delay="indefinite"/>
                      </p:stCondLst>
                      <p:childTnLst>
                        <p:par>
                          <p:cTn fill="hold" id="48">
                            <p:stCondLst>
                              <p:cond delay="0"/>
                            </p:stCondLst>
                            <p:childTnLst>
                              <p:par>
                                <p:cTn fill="hold" id="4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51"/>
                                        <p:tgtEl>
                                          <p:spTgt spid="10485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2"/>
                                        <p:tgtEl>
                                          <p:spTgt spid="10485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3"/>
                                        <p:tgtEl>
                                          <p:spTgt spid="10485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54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56"/>
                                        <p:tgtEl>
                                          <p:spTgt spid="10485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7"/>
                                        <p:tgtEl>
                                          <p:spTgt spid="10485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8"/>
                                        <p:tgtEl>
                                          <p:spTgt spid="10485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59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61"/>
                                        <p:tgtEl>
                                          <p:spTgt spid="10485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62"/>
                                        <p:tgtEl>
                                          <p:spTgt spid="10485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63"/>
                                        <p:tgtEl>
                                          <p:spTgt spid="10485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64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66"/>
                                        <p:tgtEl>
                                          <p:spTgt spid="10485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67"/>
                                        <p:tgtEl>
                                          <p:spTgt spid="10485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68"/>
                                        <p:tgtEl>
                                          <p:spTgt spid="10485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9">
                      <p:stCondLst>
                        <p:cond delay="indefinite"/>
                      </p:stCondLst>
                      <p:childTnLst>
                        <p:par>
                          <p:cTn fill="hold" id="70">
                            <p:stCondLst>
                              <p:cond delay="0"/>
                            </p:stCondLst>
                            <p:childTnLst>
                              <p:par>
                                <p:cTn fill="hold" id="7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3"/>
                                        <p:tgtEl>
                                          <p:spTgt spid="10485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74"/>
                                        <p:tgtEl>
                                          <p:spTgt spid="10485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75"/>
                                        <p:tgtEl>
                                          <p:spTgt spid="10485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66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247562" cy="6858000"/>
          </a:xfrm>
          <a:prstGeom prst="rect"/>
        </p:spPr>
      </p:pic>
      <p:sp>
        <p:nvSpPr>
          <p:cNvPr id="1048598" name="TextBox 11"/>
          <p:cNvSpPr txBox="1"/>
          <p:nvPr/>
        </p:nvSpPr>
        <p:spPr>
          <a:xfrm>
            <a:off x="1714500" y="35323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b="1" dirty="0" sz="3600" lang="en-I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lass Assignment Question </a:t>
            </a:r>
          </a:p>
        </p:txBody>
      </p:sp>
      <p:graphicFrame>
        <p:nvGraphicFramePr>
          <p:cNvPr id="4194314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167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15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168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16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169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17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170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18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171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19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172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20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173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21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174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599" name="TextBox 5"/>
          <p:cNvSpPr txBox="1"/>
          <p:nvPr/>
        </p:nvSpPr>
        <p:spPr>
          <a:xfrm>
            <a:off x="602796" y="1214781"/>
            <a:ext cx="10986408" cy="3025140"/>
          </a:xfrm>
          <a:prstGeom prst="rect"/>
          <a:noFill/>
        </p:spPr>
        <p:txBody>
          <a:bodyPr wrap="square">
            <a:spAutoFit/>
          </a:bodyPr>
          <a:p>
            <a:pPr algn="just" indent="-342900" marL="342900">
              <a:lnSpc>
                <a:spcPct val="150000"/>
              </a:lnSpc>
              <a:buFont typeface="+mj-lt"/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A man is standing on a weighing machine placed in a lift.  When stationary his weight is recorded as 40 kg.  If the lift is accelerated upwards with an acceleration of 2 m/s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, then the weight recorded in the machine will be (g = 10 m/s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) </a:t>
            </a:r>
          </a:p>
          <a:p>
            <a:pPr algn="just"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1.		32 kg 				2.   40 kg 		3.  42 kg 				4.  48 kg 			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0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2"/>
                                        <p:tgtEl>
                                          <p:spTgt spid="10485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3"/>
                                        <p:tgtEl>
                                          <p:spTgt spid="10485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4"/>
                                        <p:tgtEl>
                                          <p:spTgt spid="10485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605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7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192000" cy="6858000"/>
          </a:xfrm>
          <a:prstGeom prst="rect"/>
        </p:spPr>
      </p:pic>
      <p:graphicFrame>
        <p:nvGraphicFramePr>
          <p:cNvPr id="4194322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178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23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179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24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180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25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181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26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182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27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183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28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184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29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185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06" name="TextBox 5"/>
          <p:cNvSpPr txBox="1"/>
          <p:nvPr/>
        </p:nvSpPr>
        <p:spPr>
          <a:xfrm>
            <a:off x="547234" y="493495"/>
            <a:ext cx="10986408" cy="4549141"/>
          </a:xfrm>
          <a:prstGeom prst="rect"/>
          <a:noFill/>
        </p:spPr>
        <p:txBody>
          <a:bodyPr wrap="square">
            <a:spAutoFit/>
          </a:bodyPr>
          <a:p>
            <a:pPr algn="just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Read the Statement – I and Statement – II carefully to mark the correct option out of the options given below. </a:t>
            </a:r>
          </a:p>
          <a:p>
            <a:pPr algn="just" defTabSz="361950" indent="-514350" marL="514350"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Both  Statement – I and Statement – II are correct </a:t>
            </a:r>
          </a:p>
          <a:p>
            <a:pPr algn="just" defTabSz="361950" indent="-514350" marL="514350"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Statement – I is correct but Statement – II is incorrect </a:t>
            </a:r>
          </a:p>
          <a:p>
            <a:pPr algn="just" defTabSz="361950" indent="-514350" marL="514350"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Statement – I is incorrect but Statement – II is correct </a:t>
            </a:r>
          </a:p>
          <a:p>
            <a:pPr algn="just" defTabSz="361950" indent="-514350" marL="514350"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Both Statement – I and Statement – II are incorrect </a:t>
            </a:r>
          </a:p>
          <a:p>
            <a:pPr algn="just" defTabSz="533400"/>
            <a:endParaRPr b="1" dirty="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533400"/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Statement – I : 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In the case of free fall of the lift, the man will feel weightlessness </a:t>
            </a:r>
          </a:p>
          <a:p>
            <a:pPr algn="just" defTabSz="533400"/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Statement – II : 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In free fall, acceleration of lift is equal to acceleration due to gravity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5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76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26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247562" cy="6858000"/>
          </a:xfrm>
          <a:prstGeom prst="rect"/>
        </p:spPr>
      </p:pic>
      <p:sp>
        <p:nvSpPr>
          <p:cNvPr id="1048777" name="TextBox 10"/>
          <p:cNvSpPr txBox="1"/>
          <p:nvPr/>
        </p:nvSpPr>
        <p:spPr>
          <a:xfrm>
            <a:off x="656771" y="1600200"/>
            <a:ext cx="10986408" cy="3444240"/>
          </a:xfrm>
          <a:prstGeom prst="rect"/>
          <a:noFill/>
        </p:spPr>
        <p:txBody>
          <a:bodyPr wrap="square">
            <a:spAutoFit/>
          </a:bodyPr>
          <a:p>
            <a:pPr algn="just" indent="-361950" marL="3619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According to Newtons 2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nd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law      </a:t>
            </a:r>
          </a:p>
          <a:p>
            <a:pPr algn="just" defTabSz="361950">
              <a:lnSpc>
                <a:spcPct val="200000"/>
              </a:lnSpc>
            </a:pPr>
            <a:r>
              <a:rPr baseline="0" b="1" dirty="0" sz="2800" i="0" lang="en-IN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	F</a:t>
            </a:r>
            <a:r>
              <a:rPr baseline="-25000" b="1" dirty="0" sz="2800" i="0" lang="en-IN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ert</a:t>
            </a:r>
            <a:r>
              <a:rPr baseline="0" b="1" dirty="0" sz="2800" i="0" lang="en-IN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 =           ;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IN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  <a:r>
              <a:rPr baseline="0" b="1" dirty="0" sz="2800" i="0" lang="en-IN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If </a:t>
            </a:r>
            <a:r>
              <a:rPr baseline="0" b="1" dirty="0" sz="2800" i="0" lang="en-IN" err="1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F</a:t>
            </a:r>
            <a:r>
              <a:rPr baseline="-25000" b="1" dirty="0" sz="2800" i="0" lang="en-IN" err="1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ext</a:t>
            </a:r>
            <a:r>
              <a:rPr baseline="0" b="1" dirty="0" sz="2800" i="0" lang="en-IN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 =  0,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IN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  <a:r>
              <a:rPr baseline="0" b="1" dirty="0" sz="2800" i="0" lang="en-IN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Then P = a constant. 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IN">
                <a:solidFill>
                  <a:schemeClr val="bg1"/>
                </a:solidFill>
                <a:latin typeface="Book Antiqua" panose="02040602050305030304" pitchFamily="18" charset="0"/>
              </a:rPr>
              <a:t>	This is called law of conservation of momentum </a:t>
            </a:r>
            <a:endParaRPr baseline="0" b="1" dirty="0" sz="2800" i="0" lang="en-IN" strike="noStrike" u="none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048778" name="TextBox 11"/>
          <p:cNvSpPr txBox="1"/>
          <p:nvPr/>
        </p:nvSpPr>
        <p:spPr>
          <a:xfrm>
            <a:off x="1714500" y="35323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Law of conservation of momentum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398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327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99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328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00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329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01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330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02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331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03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332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04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333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05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334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06" name="Object 5"/>
          <p:cNvGraphicFramePr>
            <a:graphicFrameLocks noChangeAspect="1"/>
          </p:cNvGraphicFramePr>
          <p:nvPr/>
        </p:nvGraphicFramePr>
        <p:xfrm>
          <a:off x="1960563" y="2311798"/>
          <a:ext cx="896937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318688" imgW="269288" progId="Equation.DSMT4">
                  <p:embed/>
                </p:oleObj>
              </mc:Choice>
              <mc:Fallback>
                <p:oleObj name="Equation" r:id="rId18" spid="" imgH="318688" imgW="269288" progId="Equation.DSMT4">
                  <p:embed/>
                  <p:pic>
                    <p:nvPicPr>
                      <p:cNvPr id="2097335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1960563" y="2311798"/>
                        <a:ext cx="896937" cy="97948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7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9"/>
                                        <p:tgtEl>
                                          <p:spTgt spid="10487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0"/>
                                        <p:tgtEl>
                                          <p:spTgt spid="10487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1"/>
                                        <p:tgtEl>
                                          <p:spTgt spid="10487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2">
                      <p:stCondLst>
                        <p:cond delay="indefinite"/>
                      </p:stCondLst>
                      <p:childTnLst>
                        <p:par>
                          <p:cTn fill="hold" id="23">
                            <p:stCondLst>
                              <p:cond delay="0"/>
                            </p:stCondLst>
                            <p:childTnLst>
                              <p:par>
                                <p:cTn fill="hold" id="24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6"/>
                                        <p:tgtEl>
                                          <p:spTgt spid="41944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7"/>
                                        <p:tgtEl>
                                          <p:spTgt spid="4194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8"/>
                                        <p:tgtEl>
                                          <p:spTgt spid="4194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9">
                      <p:stCondLst>
                        <p:cond delay="indefinite"/>
                      </p:stCondLst>
                      <p:childTnLst>
                        <p:par>
                          <p:cTn fill="hold" id="30">
                            <p:stCondLst>
                              <p:cond delay="0"/>
                            </p:stCondLst>
                            <p:childTnLst>
                              <p:par>
                                <p:cTn fill="hold" id="3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3"/>
                                        <p:tgtEl>
                                          <p:spTgt spid="10487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4"/>
                                        <p:tgtEl>
                                          <p:spTgt spid="10487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7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36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8"/>
                                        <p:tgtEl>
                                          <p:spTgt spid="10487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9"/>
                                        <p:tgtEl>
                                          <p:spTgt spid="10487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0"/>
                                        <p:tgtEl>
                                          <p:spTgt spid="10487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41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3"/>
                                        <p:tgtEl>
                                          <p:spTgt spid="10487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7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5"/>
                                        <p:tgtEl>
                                          <p:spTgt spid="10487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7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9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80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36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247562" cy="6858000"/>
          </a:xfrm>
          <a:prstGeom prst="rect"/>
        </p:spPr>
      </p:pic>
      <p:sp>
        <p:nvSpPr>
          <p:cNvPr id="1048781" name="TextBox 10"/>
          <p:cNvSpPr txBox="1"/>
          <p:nvPr/>
        </p:nvSpPr>
        <p:spPr>
          <a:xfrm>
            <a:off x="656771" y="806807"/>
            <a:ext cx="10986408" cy="4911090"/>
          </a:xfrm>
          <a:prstGeom prst="rect"/>
          <a:noFill/>
        </p:spPr>
        <p:txBody>
          <a:bodyPr wrap="square">
            <a:spAutoFit/>
          </a:bodyPr>
          <a:p>
            <a:pPr algn="just" indent="-361950" marL="3619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According to Newtons 3</a:t>
            </a:r>
            <a:r>
              <a:rPr baseline="30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rd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law      </a:t>
            </a:r>
          </a:p>
          <a:p>
            <a:pPr algn="just" defTabSz="361950">
              <a:lnSpc>
                <a:spcPct val="150000"/>
              </a:lnSpc>
            </a:pPr>
            <a:r>
              <a:rPr baseline="0" b="1" dirty="0" sz="2800" i="0" lang="en-IN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  <a:endParaRPr b="1" dirty="0" sz="2800" lang="en-IN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 defTabSz="361950">
              <a:lnSpc>
                <a:spcPct val="150000"/>
              </a:lnSpc>
            </a:pPr>
            <a:endParaRPr b="1" dirty="0" sz="2800" lang="en-IN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 defTabSz="361950">
              <a:lnSpc>
                <a:spcPct val="150000"/>
              </a:lnSpc>
            </a:pPr>
            <a:endParaRPr b="1" dirty="0" sz="2800" lang="en-IN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 defTabSz="361950">
              <a:lnSpc>
                <a:spcPct val="150000"/>
              </a:lnSpc>
            </a:pPr>
            <a:endParaRPr b="1" dirty="0" sz="2800" lang="en-IN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 defTabSz="361950">
              <a:lnSpc>
                <a:spcPct val="20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or  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m</a:t>
            </a:r>
            <a:r>
              <a:rPr baseline="-25000"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1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u</a:t>
            </a:r>
            <a:r>
              <a:rPr baseline="-25000"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1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 + m</a:t>
            </a:r>
            <a:r>
              <a:rPr baseline="-25000"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u</a:t>
            </a:r>
            <a:r>
              <a:rPr baseline="-25000"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 = m</a:t>
            </a:r>
            <a:r>
              <a:rPr baseline="-25000"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1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V</a:t>
            </a:r>
            <a:r>
              <a:rPr baseline="-25000"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1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 + m</a:t>
            </a:r>
            <a:r>
              <a:rPr baseline="-25000"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V</a:t>
            </a:r>
            <a:r>
              <a:rPr baseline="-25000"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2</a:t>
            </a:r>
          </a:p>
          <a:p>
            <a:pPr algn="just" defTabSz="361950"/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	Total momentum Before </a:t>
            </a:r>
            <a:r>
              <a:rPr baseline="0" b="1" dirty="0" sz="2800" i="0" lang="en-US" err="1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collisim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 = Total momentum after 	collision</a:t>
            </a:r>
          </a:p>
        </p:txBody>
      </p:sp>
      <p:graphicFrame>
        <p:nvGraphicFramePr>
          <p:cNvPr id="4194407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337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08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338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09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339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10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340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11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341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12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342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13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343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14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344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15" name="Object 5"/>
          <p:cNvGraphicFramePr>
            <a:graphicFrameLocks noChangeAspect="1"/>
          </p:cNvGraphicFramePr>
          <p:nvPr/>
        </p:nvGraphicFramePr>
        <p:xfrm>
          <a:off x="5845175" y="3330575"/>
          <a:ext cx="501650" cy="19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196009" imgW="501792" progId="Equation.DSMT4">
                  <p:embed/>
                </p:oleObj>
              </mc:Choice>
              <mc:Fallback>
                <p:oleObj name="Equation" r:id="rId18" spid="" imgH="196009" imgW="501792" progId="Equation.DSMT4">
                  <p:embed/>
                  <p:pic>
                    <p:nvPicPr>
                      <p:cNvPr id="2097345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5845175" y="3330575"/>
                        <a:ext cx="501650" cy="19526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16" name="Object 15"/>
          <p:cNvGraphicFramePr>
            <a:graphicFrameLocks noChangeAspect="1"/>
          </p:cNvGraphicFramePr>
          <p:nvPr/>
        </p:nvGraphicFramePr>
        <p:xfrm>
          <a:off x="1030741" y="3586163"/>
          <a:ext cx="2093459" cy="741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spid="" imgH="196009" imgW="501792" progId="Equation.DSMT4">
                  <p:embed/>
                </p:oleObj>
              </mc:Choice>
              <mc:Fallback>
                <p:oleObj name="Equation" r:id="rId20" spid="" imgH="196009" imgW="501792" progId="Equation.DSMT4">
                  <p:embed/>
                  <p:pic>
                    <p:nvPicPr>
                      <p:cNvPr id="2097346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1030741" y="3586163"/>
                        <a:ext cx="2093459" cy="74178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3" name="object 4"/>
          <p:cNvGrpSpPr/>
          <p:nvPr/>
        </p:nvGrpSpPr>
        <p:grpSpPr>
          <a:xfrm>
            <a:off x="1030741" y="1742163"/>
            <a:ext cx="5387023" cy="1539200"/>
            <a:chOff x="4358640" y="1647444"/>
            <a:chExt cx="4759960" cy="1041400"/>
          </a:xfrm>
        </p:grpSpPr>
        <p:pic>
          <p:nvPicPr>
            <p:cNvPr id="2097347" name="object 5"/>
            <p:cNvPicPr>
              <a:picLocks/>
            </p:cNvPicPr>
            <p:nvPr/>
          </p:nvPicPr>
          <p:blipFill>
            <a:blip xmlns:r="http://schemas.openxmlformats.org/officeDocument/2006/relationships" r:embed="rId22" cstate="print"/>
            <a:stretch>
              <a:fillRect/>
            </a:stretch>
          </p:blipFill>
          <p:spPr>
            <a:xfrm>
              <a:off x="4370832" y="1659636"/>
              <a:ext cx="4735068" cy="1016508"/>
            </a:xfrm>
            <a:prstGeom prst="rect"/>
          </p:spPr>
        </p:pic>
        <p:sp>
          <p:nvSpPr>
            <p:cNvPr id="1048782" name="object 6"/>
            <p:cNvSpPr/>
            <p:nvPr/>
          </p:nvSpPr>
          <p:spPr>
            <a:xfrm>
              <a:off x="4364736" y="1653540"/>
              <a:ext cx="4747260" cy="1028700"/>
            </a:xfrm>
            <a:custGeom>
              <a:avLst/>
              <a:ahLst/>
              <a:rect l="l" t="t" r="r" b="b"/>
              <a:pathLst>
                <a:path w="4747259" h="1028700">
                  <a:moveTo>
                    <a:pt x="0" y="1028700"/>
                  </a:moveTo>
                  <a:lnTo>
                    <a:pt x="4747260" y="1028700"/>
                  </a:lnTo>
                  <a:lnTo>
                    <a:pt x="4747260" y="0"/>
                  </a:lnTo>
                  <a:lnTo>
                    <a:pt x="0" y="0"/>
                  </a:lnTo>
                  <a:lnTo>
                    <a:pt x="0" y="102870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bIns="0" lIns="0" rIns="0" rtlCol="0" tIns="0" wrap="square"/>
            <a:p/>
          </p:txBody>
        </p:sp>
      </p:grp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5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6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4194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4194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3"/>
                                        <p:tgtEl>
                                          <p:spTgt spid="4194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8"/>
                                        <p:tgtEl>
                                          <p:spTgt spid="1048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9"/>
                                        <p:tgtEl>
                                          <p:spTgt spid="1048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0">
                      <p:stCondLst>
                        <p:cond delay="indefinite"/>
                      </p:stCondLst>
                      <p:childTnLst>
                        <p:par>
                          <p:cTn fill="hold" id="31">
                            <p:stCondLst>
                              <p:cond delay="0"/>
                            </p:stCondLst>
                            <p:childTnLst>
                              <p:par>
                                <p:cTn fill="hold" id="32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4"/>
                                        <p:tgtEl>
                                          <p:spTgt spid="1048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5"/>
                                        <p:tgtEl>
                                          <p:spTgt spid="1048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3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84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48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247562" cy="6858000"/>
          </a:xfrm>
          <a:prstGeom prst="rect"/>
        </p:spPr>
      </p:pic>
      <p:sp>
        <p:nvSpPr>
          <p:cNvPr id="1048785" name="TextBox 10"/>
          <p:cNvSpPr txBox="1"/>
          <p:nvPr/>
        </p:nvSpPr>
        <p:spPr>
          <a:xfrm>
            <a:off x="656771" y="540107"/>
            <a:ext cx="10986408" cy="5387340"/>
          </a:xfrm>
          <a:prstGeom prst="rect"/>
          <a:noFill/>
        </p:spPr>
        <p:txBody>
          <a:bodyPr wrap="square">
            <a:spAutoFit/>
          </a:bodyPr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Note :  </a:t>
            </a:r>
            <a:r>
              <a:rPr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Recoil velocity of Gun </a:t>
            </a:r>
          </a:p>
          <a:p>
            <a:pPr algn="just" defTabSz="361950">
              <a:lnSpc>
                <a:spcPct val="150000"/>
              </a:lnSpc>
            </a:pP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	Here Before giving u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1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 = u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 = 0 (Gun and shot are at Rest)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Then,  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m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1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V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1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 + m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V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</a:rPr>
              <a:t> = 0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m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mass of shot,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V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1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 muzzle velocity (Velocity of shot) </a:t>
            </a:r>
          </a:p>
          <a:p>
            <a:pPr algn="just" defTabSz="361950">
              <a:lnSpc>
                <a:spcPct val="150000"/>
              </a:lnSpc>
            </a:pP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m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 mass of Gun,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V</a:t>
            </a:r>
            <a:r>
              <a:rPr baseline="-2500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  <a:r>
              <a:rPr baseline="0" b="1" dirty="0" sz="2800" i="0" lang="en-US" strike="noStrike" u="none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 Recoil velocity (velocity of gun)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12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     	Recoil velocity </a:t>
            </a:r>
            <a:r>
              <a:rPr b="1" dirty="0" sz="2800" lang="en-US">
                <a:solidFill>
                  <a:srgbClr val="92D05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V</a:t>
            </a:r>
            <a:r>
              <a:rPr baseline="-25000" b="1" dirty="0" sz="2800" lang="en-US">
                <a:solidFill>
                  <a:srgbClr val="92D05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  <a:r>
              <a:rPr b="1" dirty="0" sz="2800" lang="en-US">
                <a:solidFill>
                  <a:srgbClr val="92D05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</a:t>
            </a:r>
            <a:r>
              <a:rPr b="1" dirty="0" sz="2800" lang="en-US">
                <a:solidFill>
                  <a:srgbClr val="92D05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  <a:r>
              <a:rPr b="1" dirty="0" sz="2800" lang="en-US">
                <a:solidFill>
                  <a:srgbClr val="92D05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-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  <a:endParaRPr altLang="en-US" lang="zh-CN"/>
          </a:p>
        </p:txBody>
      </p:sp>
      <p:graphicFrame>
        <p:nvGraphicFramePr>
          <p:cNvPr id="4194417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349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18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350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19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351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20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352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21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353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22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354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23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355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24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356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25" name="Object 19"/>
          <p:cNvGraphicFramePr>
            <a:graphicFrameLocks noChangeAspect="1"/>
          </p:cNvGraphicFramePr>
          <p:nvPr/>
        </p:nvGraphicFramePr>
        <p:xfrm>
          <a:off x="1031259" y="5276819"/>
          <a:ext cx="718781" cy="718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110168" imgW="110006" progId="Equation.DSMT4">
                  <p:embed/>
                </p:oleObj>
              </mc:Choice>
              <mc:Fallback>
                <p:oleObj name="Equation" r:id="rId18" spid="" imgH="110168" imgW="110006" progId="Equation.DSMT4">
                  <p:embed/>
                  <p:pic>
                    <p:nvPicPr>
                      <p:cNvPr id="2097357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1031259" y="5276819"/>
                        <a:ext cx="718781" cy="718781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26" name="Object 20"/>
          <p:cNvGraphicFramePr>
            <a:graphicFrameLocks noChangeAspect="1"/>
          </p:cNvGraphicFramePr>
          <p:nvPr/>
        </p:nvGraphicFramePr>
        <p:xfrm>
          <a:off x="5106987" y="5152232"/>
          <a:ext cx="1042988" cy="1217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spid="" imgH="355320" imgW="304560" progId="Equation.DSMT4">
                  <p:embed/>
                </p:oleObj>
              </mc:Choice>
              <mc:Fallback>
                <p:oleObj name="Equation" r:id="rId20" spid="" imgH="355320" imgW="304560" progId="Equation.DSMT4">
                  <p:embed/>
                  <p:pic>
                    <p:nvPicPr>
                      <p:cNvPr id="2097358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5106987" y="5152232"/>
                        <a:ext cx="1042988" cy="1217612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7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7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7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7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7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7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7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7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7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10487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7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10487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2"/>
                                        <p:tgtEl>
                                          <p:spTgt spid="10487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3"/>
                                        <p:tgtEl>
                                          <p:spTgt spid="10487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4">
                      <p:stCondLst>
                        <p:cond delay="indefinite"/>
                      </p:stCondLst>
                      <p:childTnLst>
                        <p:par>
                          <p:cTn fill="hold" id="45">
                            <p:stCondLst>
                              <p:cond delay="0"/>
                            </p:stCondLst>
                            <p:childTnLst>
                              <p:par>
                                <p:cTn fill="hold" id="4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8"/>
                                        <p:tgtEl>
                                          <p:spTgt spid="10487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9"/>
                                        <p:tgtEl>
                                          <p:spTgt spid="10487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0"/>
                                        <p:tgtEl>
                                          <p:spTgt spid="10487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1">
                      <p:stCondLst>
                        <p:cond delay="indefinite"/>
                      </p:stCondLst>
                      <p:childTnLst>
                        <p:par>
                          <p:cTn fill="hold" id="52">
                            <p:stCondLst>
                              <p:cond delay="0"/>
                            </p:stCondLst>
                            <p:childTnLst>
                              <p:par>
                                <p:cTn fill="hold" id="5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55"/>
                                        <p:tgtEl>
                                          <p:spTgt spid="4194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6"/>
                                        <p:tgtEl>
                                          <p:spTgt spid="4194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7">
                      <p:stCondLst>
                        <p:cond delay="indefinite"/>
                      </p:stCondLst>
                      <p:childTnLst>
                        <p:par>
                          <p:cTn fill="hold" id="58">
                            <p:stCondLst>
                              <p:cond delay="0"/>
                            </p:stCondLst>
                            <p:childTnLst>
                              <p:par>
                                <p:cTn fill="hold" id="5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1"/>
                                        <p:tgtEl>
                                          <p:spTgt spid="10487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2"/>
                                        <p:tgtEl>
                                          <p:spTgt spid="10487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3">
                      <p:stCondLst>
                        <p:cond delay="indefinite"/>
                      </p:stCondLst>
                      <p:childTnLst>
                        <p:par>
                          <p:cTn fill="hold" id="64">
                            <p:stCondLst>
                              <p:cond delay="0"/>
                            </p:stCondLst>
                            <p:childTnLst>
                              <p:par>
                                <p:cTn fill="hold" id="6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67"/>
                                        <p:tgtEl>
                                          <p:spTgt spid="4194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68"/>
                                        <p:tgtEl>
                                          <p:spTgt spid="4194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69"/>
                                        <p:tgtEl>
                                          <p:spTgt spid="4194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8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59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192000" cy="6858000"/>
          </a:xfrm>
          <a:prstGeom prst="rect"/>
        </p:spPr>
      </p:pic>
      <p:sp>
        <p:nvSpPr>
          <p:cNvPr id="1048788" name="TextBox 10"/>
          <p:cNvSpPr txBox="1"/>
          <p:nvPr/>
        </p:nvSpPr>
        <p:spPr>
          <a:xfrm>
            <a:off x="602002" y="1167703"/>
            <a:ext cx="10986408" cy="3259867"/>
          </a:xfrm>
          <a:prstGeom prst="rect"/>
          <a:noFill/>
        </p:spPr>
        <p:txBody>
          <a:bodyPr wrap="square">
            <a:spAutoFit/>
          </a:bodyPr>
          <a:p>
            <a:pPr algn="just" defTabSz="361950" indent="-342900" marL="342900">
              <a:lnSpc>
                <a:spcPct val="150000"/>
              </a:lnSpc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Calibri "/>
              </a:rPr>
              <a:t>A body of mass 5 kg explodes at rest into three fragments with masses in the ratio 1 : 1 : 3.  the fragments with equal masses fly in mutually perpendicular directions with speeds of 21 m/s.  The velocity of heaviest fragment in m/s will be 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Calibri "/>
              </a:rPr>
              <a:t>	1.	 7 						2.   5 					3.	 3					4.    </a:t>
            </a:r>
          </a:p>
        </p:txBody>
      </p:sp>
      <p:sp>
        <p:nvSpPr>
          <p:cNvPr id="1048789" name="TextBox 11"/>
          <p:cNvSpPr txBox="1"/>
          <p:nvPr/>
        </p:nvSpPr>
        <p:spPr>
          <a:xfrm>
            <a:off x="1714500" y="35323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 Assignment Question 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427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360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28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361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29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362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30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363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31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364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32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365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33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366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34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367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35" name="Object 15"/>
          <p:cNvGraphicFramePr>
            <a:graphicFrameLocks noChangeAspect="1"/>
          </p:cNvGraphicFramePr>
          <p:nvPr/>
        </p:nvGraphicFramePr>
        <p:xfrm>
          <a:off x="1695450" y="3807748"/>
          <a:ext cx="627062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183845" imgW="183574" progId="Equation.DSMT4">
                  <p:embed/>
                </p:oleObj>
              </mc:Choice>
              <mc:Fallback>
                <p:oleObj name="Equation" r:id="rId18" spid="" imgH="183845" imgW="183574" progId="Equation.DSMT4">
                  <p:embed/>
                  <p:pic>
                    <p:nvPicPr>
                      <p:cNvPr id="2097368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1695450" y="3807748"/>
                        <a:ext cx="627062" cy="627062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36" name="Object 16"/>
          <p:cNvGraphicFramePr>
            <a:graphicFrameLocks noChangeAspect="1"/>
          </p:cNvGraphicFramePr>
          <p:nvPr/>
        </p:nvGraphicFramePr>
        <p:xfrm>
          <a:off x="4569320" y="3825210"/>
          <a:ext cx="6286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spid="" imgH="628689" imgW="628455" progId="Equation.DSMT4">
                  <p:embed/>
                </p:oleObj>
              </mc:Choice>
              <mc:Fallback>
                <p:oleObj name="Equation" r:id="rId20" spid="" imgH="628689" imgW="628455" progId="Equation.DSMT4">
                  <p:embed/>
                  <p:pic>
                    <p:nvPicPr>
                      <p:cNvPr id="2097369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4295775" y="3825210"/>
                        <a:ext cx="628650" cy="62865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37" name="Object 17"/>
          <p:cNvGraphicFramePr>
            <a:graphicFrameLocks noChangeAspect="1"/>
          </p:cNvGraphicFramePr>
          <p:nvPr/>
        </p:nvGraphicFramePr>
        <p:xfrm>
          <a:off x="6915150" y="3825209"/>
          <a:ext cx="628650" cy="671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spid="" imgH="628689" imgW="628455" progId="Equation.DSMT4">
                  <p:embed/>
                </p:oleObj>
              </mc:Choice>
              <mc:Fallback>
                <p:oleObj name="Equation" r:id="rId22" spid="" imgH="628689" imgW="628455" progId="Equation.DSMT4">
                  <p:embed/>
                  <p:pic>
                    <p:nvPicPr>
                      <p:cNvPr id="2097370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6715127" y="3817970"/>
                        <a:ext cx="628650" cy="62865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38" name="Object 18"/>
          <p:cNvGraphicFramePr>
            <a:graphicFrameLocks noChangeAspect="1"/>
          </p:cNvGraphicFramePr>
          <p:nvPr/>
        </p:nvGraphicFramePr>
        <p:xfrm>
          <a:off x="8893012" y="3738851"/>
          <a:ext cx="6286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spid="" imgH="628689" imgW="628455" progId="Equation.DSMT4">
                  <p:embed/>
                </p:oleObj>
              </mc:Choice>
              <mc:Fallback>
                <p:oleObj name="Equation" r:id="rId23" spid="" imgH="628689" imgW="628455" progId="Equation.DSMT4">
                  <p:embed/>
                  <p:pic>
                    <p:nvPicPr>
                      <p:cNvPr id="2097371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8691563" y="3825210"/>
                        <a:ext cx="628650" cy="62865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9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72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247562" cy="6858000"/>
          </a:xfrm>
          <a:prstGeom prst="rect"/>
        </p:spPr>
      </p:pic>
      <p:sp>
        <p:nvSpPr>
          <p:cNvPr id="1048792" name="TextBox 10"/>
          <p:cNvSpPr txBox="1"/>
          <p:nvPr/>
        </p:nvSpPr>
        <p:spPr>
          <a:xfrm>
            <a:off x="602002" y="1396303"/>
            <a:ext cx="11342348" cy="4720590"/>
          </a:xfrm>
          <a:prstGeom prst="rect"/>
          <a:noFill/>
        </p:spPr>
        <p:txBody>
          <a:bodyPr wrap="square">
            <a:spAutoFit/>
          </a:bodyPr>
          <a:p>
            <a:pPr algn="just" defTabSz="361950"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Rocket propulsion is based on Newtons 3</a:t>
            </a:r>
            <a:r>
              <a:rPr baseline="30000"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rd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 Law.   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	            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Rate of fuel 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buring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=  </a:t>
            </a:r>
          </a:p>
          <a:p>
            <a:pPr algn="just" defTabSz="361950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	             m</a:t>
            </a: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0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, v</a:t>
            </a: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0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initial mass and velocity of rocket (at t = 0) </a:t>
            </a:r>
          </a:p>
          <a:p>
            <a:pPr algn="just" defTabSz="361950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			              m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,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v  mass and velocity of rocket of ‘t’ time </a:t>
            </a:r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 indent="-285750" marL="355600">
              <a:buFont typeface="Arial" panose="020B0604020202020204" pitchFamily="34" charset="0"/>
              <a:buChar char="•"/>
            </a:pPr>
            <a:r>
              <a:rPr b="1" dirty="0" sz="2800" lang="en-US" err="1">
                <a:solidFill>
                  <a:srgbClr val="FFFF00"/>
                </a:solidFill>
                <a:latin typeface="Book Antiqua" panose="02040602050305030304" pitchFamily="18" charset="0"/>
              </a:rPr>
              <a:t>U</a:t>
            </a:r>
            <a:r>
              <a:rPr baseline="-25000" b="1" dirty="0" sz="2800" lang="en-US" err="1">
                <a:solidFill>
                  <a:srgbClr val="FFFF00"/>
                </a:solidFill>
                <a:latin typeface="Book Antiqua" panose="02040602050305030304" pitchFamily="18" charset="0"/>
              </a:rPr>
              <a:t>gR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 or U 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exhaust speed of burned </a:t>
            </a:r>
            <a:r>
              <a:rPr b="1" dirty="0" sz="2800" lang="en-US" err="1">
                <a:solidFill>
                  <a:srgbClr val="FFFF0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gass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(relative to rocket) </a:t>
            </a:r>
          </a:p>
          <a:p>
            <a:pPr algn="just" defTabSz="35560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</a:t>
            </a:r>
          </a:p>
          <a:p>
            <a:pPr algn="just" defTabSz="35560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 defTabSz="35560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At time ‘t’ V &gt; V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0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and m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1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coinstantaneous mass &lt; m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0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, u  	constant</a:t>
            </a:r>
          </a:p>
        </p:txBody>
      </p:sp>
      <p:sp>
        <p:nvSpPr>
          <p:cNvPr id="1048793" name="TextBox 11"/>
          <p:cNvSpPr txBox="1"/>
          <p:nvPr/>
        </p:nvSpPr>
        <p:spPr>
          <a:xfrm>
            <a:off x="1015376" y="487144"/>
            <a:ext cx="10269198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 Mass System (Rocket Propulsion)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439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373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40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374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41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375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42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376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43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377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44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378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45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379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46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380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47" name="Object 19"/>
          <p:cNvGraphicFramePr>
            <a:graphicFrameLocks noChangeAspect="1"/>
          </p:cNvGraphicFramePr>
          <p:nvPr/>
        </p:nvGraphicFramePr>
        <p:xfrm>
          <a:off x="6977062" y="2053712"/>
          <a:ext cx="548138" cy="792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318688" imgW="220358" progId="Equation.DSMT4">
                  <p:embed/>
                </p:oleObj>
              </mc:Choice>
              <mc:Fallback>
                <p:oleObj name="Equation" r:id="rId18" spid="" imgH="318688" imgW="220358" progId="Equation.DSMT4">
                  <p:embed/>
                  <p:pic>
                    <p:nvPicPr>
                      <p:cNvPr id="2097381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6977062" y="2053712"/>
                        <a:ext cx="548138" cy="79262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48" name="Object 20"/>
          <p:cNvGraphicFramePr>
            <a:graphicFrameLocks noChangeAspect="1"/>
          </p:cNvGraphicFramePr>
          <p:nvPr/>
        </p:nvGraphicFramePr>
        <p:xfrm>
          <a:off x="1015376" y="5007892"/>
          <a:ext cx="2508874" cy="65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spid="" imgH="208173" imgW="661075" progId="Equation.DSMT4">
                  <p:embed/>
                </p:oleObj>
              </mc:Choice>
              <mc:Fallback>
                <p:oleObj name="Equation" r:id="rId20" spid="" imgH="208173" imgW="661075" progId="Equation.DSMT4">
                  <p:embed/>
                  <p:pic>
                    <p:nvPicPr>
                      <p:cNvPr id="2097382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1015376" y="5007892"/>
                        <a:ext cx="2508874" cy="65328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383" name="Picture 23"/>
          <p:cNvPicPr>
            <a:picLocks noChangeAspect="1"/>
          </p:cNvPicPr>
          <p:nvPr/>
        </p:nvPicPr>
        <p:blipFill>
          <a:blip xmlns:r="http://schemas.openxmlformats.org/officeDocument/2006/relationships" r:embed="rId22"/>
          <a:stretch>
            <a:fillRect/>
          </a:stretch>
        </p:blipFill>
        <p:spPr>
          <a:xfrm>
            <a:off x="921375" y="1970349"/>
            <a:ext cx="2602876" cy="2387600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7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7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7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2097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2097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3"/>
                                        <p:tgtEl>
                                          <p:spTgt spid="2097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7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7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7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4194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4194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4194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2"/>
                                        <p:tgtEl>
                                          <p:spTgt spid="10487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7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7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id="47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9"/>
                                        <p:tgtEl>
                                          <p:spTgt spid="10487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0"/>
                                        <p:tgtEl>
                                          <p:spTgt spid="10487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1"/>
                                        <p:tgtEl>
                                          <p:spTgt spid="10487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2">
                      <p:stCondLst>
                        <p:cond delay="indefinite"/>
                      </p:stCondLst>
                      <p:childTnLst>
                        <p:par>
                          <p:cTn fill="hold" id="53">
                            <p:stCondLst>
                              <p:cond delay="0"/>
                            </p:stCondLst>
                            <p:childTnLst>
                              <p:par>
                                <p:cTn fill="hold" id="54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56"/>
                                        <p:tgtEl>
                                          <p:spTgt spid="10487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57"/>
                                        <p:tgtEl>
                                          <p:spTgt spid="10487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58"/>
                                        <p:tgtEl>
                                          <p:spTgt spid="10487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9">
                      <p:stCondLst>
                        <p:cond delay="indefinite"/>
                      </p:stCondLst>
                      <p:childTnLst>
                        <p:par>
                          <p:cTn fill="hold" id="60">
                            <p:stCondLst>
                              <p:cond delay="0"/>
                            </p:stCondLst>
                            <p:childTnLst>
                              <p:par>
                                <p:cTn fill="hold" id="6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63"/>
                                        <p:tgtEl>
                                          <p:spTgt spid="4194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64"/>
                                        <p:tgtEl>
                                          <p:spTgt spid="4194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65"/>
                                        <p:tgtEl>
                                          <p:spTgt spid="4194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6">
                      <p:stCondLst>
                        <p:cond delay="indefinite"/>
                      </p:stCondLst>
                      <p:childTnLst>
                        <p:par>
                          <p:cTn fill="hold" id="67">
                            <p:stCondLst>
                              <p:cond delay="0"/>
                            </p:stCondLst>
                            <p:childTnLst>
                              <p:par>
                                <p:cTn fill="hold" id="68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0"/>
                                        <p:tgtEl>
                                          <p:spTgt spid="10487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71"/>
                                        <p:tgtEl>
                                          <p:spTgt spid="10487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72"/>
                                        <p:tgtEl>
                                          <p:spTgt spid="10487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9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95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8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487143"/>
            <a:ext cx="12247562" cy="6858000"/>
          </a:xfrm>
          <a:prstGeom prst="rect"/>
        </p:spPr>
      </p:pic>
      <p:sp>
        <p:nvSpPr>
          <p:cNvPr id="1048796" name="TextBox 10"/>
          <p:cNvSpPr txBox="1"/>
          <p:nvPr/>
        </p:nvSpPr>
        <p:spPr>
          <a:xfrm>
            <a:off x="602002" y="1396303"/>
            <a:ext cx="11538959" cy="3653790"/>
          </a:xfrm>
          <a:prstGeom prst="rect"/>
          <a:noFill/>
        </p:spPr>
        <p:txBody>
          <a:bodyPr wrap="square">
            <a:spAutoFit/>
          </a:bodyPr>
          <a:p>
            <a:pPr algn="just" defTabSz="361950" indent="-342900" marL="342900">
              <a:lnSpc>
                <a:spcPct val="200000"/>
              </a:lnSpc>
              <a:buAutoNum type="arabicParenR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 	</a:t>
            </a:r>
            <a:r>
              <a:rPr b="1" dirty="0" sz="2800" lang="en-US" err="1">
                <a:solidFill>
                  <a:schemeClr val="bg1"/>
                </a:solidFill>
                <a:latin typeface="+mj-lt"/>
              </a:rPr>
              <a:t>F</a:t>
            </a:r>
            <a:r>
              <a:rPr baseline="-25000" b="1" dirty="0" sz="2800" lang="en-US" err="1">
                <a:solidFill>
                  <a:schemeClr val="bg1"/>
                </a:solidFill>
                <a:latin typeface="+mj-lt"/>
              </a:rPr>
              <a:t>exhast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= u. 				2.   </a:t>
            </a:r>
            <a:r>
              <a:rPr b="1" dirty="0" sz="2800" lang="en-US" err="1">
                <a:solidFill>
                  <a:schemeClr val="bg1"/>
                </a:solidFill>
                <a:latin typeface="+mj-lt"/>
              </a:rPr>
              <a:t>F</a:t>
            </a:r>
            <a:r>
              <a:rPr baseline="-25000" b="1" dirty="0" sz="2800" lang="en-US" err="1">
                <a:solidFill>
                  <a:schemeClr val="bg1"/>
                </a:solidFill>
                <a:latin typeface="+mj-lt"/>
              </a:rPr>
              <a:t>rocket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= -u. 			3)  |</a:t>
            </a:r>
            <a:r>
              <a:rPr b="1" dirty="0" sz="2800" lang="en-US" err="1">
                <a:solidFill>
                  <a:schemeClr val="bg1"/>
                </a:solidFill>
                <a:latin typeface="+mj-lt"/>
              </a:rPr>
              <a:t>F</a:t>
            </a:r>
            <a:r>
              <a:rPr baseline="-25000" b="1" dirty="0" sz="2800" lang="en-US" err="1">
                <a:solidFill>
                  <a:schemeClr val="bg1"/>
                </a:solidFill>
                <a:latin typeface="+mj-lt"/>
              </a:rPr>
              <a:t>exhast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| = |</a:t>
            </a:r>
            <a:r>
              <a:rPr b="1" dirty="0" sz="2800" lang="en-US" err="1">
                <a:solidFill>
                  <a:schemeClr val="bg1"/>
                </a:solidFill>
                <a:latin typeface="+mj-lt"/>
              </a:rPr>
              <a:t>F</a:t>
            </a:r>
            <a:r>
              <a:rPr baseline="-25000" b="1" dirty="0" sz="2800" lang="en-US" err="1">
                <a:solidFill>
                  <a:schemeClr val="bg1"/>
                </a:solidFill>
                <a:latin typeface="+mj-lt"/>
              </a:rPr>
              <a:t>rocket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| 		</a:t>
            </a:r>
          </a:p>
          <a:p>
            <a:pPr algn="just" defTabSz="361950">
              <a:lnSpc>
                <a:spcPct val="20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4)		Net Force and acceleration of rocket 	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5)		Mass of Rocket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at any </a:t>
            </a:r>
            <a:endParaRPr altLang="en-US" lang="zh-CN"/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	</a:t>
            </a:r>
            <a:r>
              <a:rPr b="1" dirty="0" sz="2800" lang="en-US" err="1">
                <a:solidFill>
                  <a:schemeClr val="bg1"/>
                </a:solidFill>
                <a:latin typeface="+mj-lt"/>
              </a:rPr>
              <a:t>F</a:t>
            </a:r>
            <a:r>
              <a:rPr baseline="-25000" b="1" dirty="0" sz="2800" lang="en-US" err="1">
                <a:solidFill>
                  <a:schemeClr val="bg1"/>
                </a:solidFill>
                <a:latin typeface="+mj-lt"/>
              </a:rPr>
              <a:t>net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= </a:t>
            </a:r>
            <a:r>
              <a:rPr b="1" dirty="0" sz="2800" lang="en-US" err="1">
                <a:solidFill>
                  <a:schemeClr val="bg1"/>
                </a:solidFill>
                <a:latin typeface="+mj-lt"/>
              </a:rPr>
              <a:t>F</a:t>
            </a:r>
            <a:r>
              <a:rPr baseline="-25000" b="1" dirty="0" sz="2800" lang="en-US" err="1">
                <a:solidFill>
                  <a:schemeClr val="bg1"/>
                </a:solidFill>
                <a:latin typeface="+mj-lt"/>
              </a:rPr>
              <a:t>rocket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– mg 									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instant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	</a:t>
            </a:r>
            <a:endParaRPr altLang="en-US" lang="zh-CN"/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m = m</a:t>
            </a:r>
            <a:r>
              <a:rPr baseline="-25000" b="1" dirty="0" sz="2800" lang="en-US">
                <a:solidFill>
                  <a:schemeClr val="bg1"/>
                </a:solidFill>
                <a:latin typeface="+mj-lt"/>
              </a:rPr>
              <a:t>0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–         x t </a:t>
            </a:r>
            <a:endParaRPr altLang="en-US" lang="zh-CN"/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	ma = </a:t>
            </a:r>
            <a:r>
              <a:rPr b="1" dirty="0" sz="2800" lang="en-US" err="1">
                <a:solidFill>
                  <a:schemeClr val="bg1"/>
                </a:solidFill>
                <a:latin typeface="+mj-lt"/>
              </a:rPr>
              <a:t>F</a:t>
            </a:r>
            <a:r>
              <a:rPr baseline="-25000" b="1" dirty="0" sz="2800" lang="en-US" err="1">
                <a:solidFill>
                  <a:schemeClr val="bg1"/>
                </a:solidFill>
                <a:latin typeface="+mj-lt"/>
              </a:rPr>
              <a:t>rocket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– mg  </a:t>
            </a:r>
          </a:p>
        </p:txBody>
      </p:sp>
      <p:sp>
        <p:nvSpPr>
          <p:cNvPr id="1048797" name="TextBox 11"/>
          <p:cNvSpPr txBox="1"/>
          <p:nvPr/>
        </p:nvSpPr>
        <p:spPr>
          <a:xfrm>
            <a:off x="1015376" y="487144"/>
            <a:ext cx="10269198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Results (Rocket Propulsion)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449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385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50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386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51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387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52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388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53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389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54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390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55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391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56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392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57" name="Object 5"/>
          <p:cNvGraphicFramePr>
            <a:graphicFrameLocks noChangeAspect="1"/>
          </p:cNvGraphicFramePr>
          <p:nvPr/>
        </p:nvGraphicFramePr>
        <p:xfrm>
          <a:off x="2879724" y="1536628"/>
          <a:ext cx="644525" cy="932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318688" imgW="220358" progId="Equation.DSMT4">
                  <p:embed/>
                </p:oleObj>
              </mc:Choice>
              <mc:Fallback>
                <p:oleObj name="Equation" r:id="rId18" spid="" imgH="318688" imgW="220358" progId="Equation.DSMT4">
                  <p:embed/>
                  <p:pic>
                    <p:nvPicPr>
                      <p:cNvPr id="2097393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2879724" y="1536628"/>
                        <a:ext cx="644525" cy="93200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58" name="Object 15"/>
          <p:cNvGraphicFramePr>
            <a:graphicFrameLocks noChangeAspect="1"/>
          </p:cNvGraphicFramePr>
          <p:nvPr/>
        </p:nvGraphicFramePr>
        <p:xfrm>
          <a:off x="6367739" y="1520921"/>
          <a:ext cx="607835" cy="921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spid="" imgH="933476" imgW="647541" progId="Equation.DSMT4">
                  <p:embed/>
                </p:oleObj>
              </mc:Choice>
              <mc:Fallback>
                <p:oleObj name="Equation" r:id="rId20" spid="" imgH="933476" imgW="647541" progId="Equation.DSMT4">
                  <p:embed/>
                  <p:pic>
                    <p:nvPicPr>
                      <p:cNvPr id="2097394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6044576" y="1520922"/>
                        <a:ext cx="647700" cy="93345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59" name="Object 16"/>
          <p:cNvGraphicFramePr>
            <a:graphicFrameLocks noChangeAspect="1"/>
          </p:cNvGraphicFramePr>
          <p:nvPr/>
        </p:nvGraphicFramePr>
        <p:xfrm>
          <a:off x="10020300" y="3680762"/>
          <a:ext cx="6477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spid="" imgH="933476" imgW="647541" progId="Equation.DSMT4">
                  <p:embed/>
                </p:oleObj>
              </mc:Choice>
              <mc:Fallback>
                <p:oleObj name="Equation" r:id="rId22" spid="" imgH="933476" imgW="647541" progId="Equation.DSMT4">
                  <p:embed/>
                  <p:pic>
                    <p:nvPicPr>
                      <p:cNvPr id="2097395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8631448" y="3496469"/>
                        <a:ext cx="647700" cy="93345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4194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4194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4194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24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6"/>
                                        <p:tgtEl>
                                          <p:spTgt spid="4194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7"/>
                                        <p:tgtEl>
                                          <p:spTgt spid="4194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8"/>
                                        <p:tgtEl>
                                          <p:spTgt spid="4194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9">
                      <p:stCondLst>
                        <p:cond delay="indefinite"/>
                      </p:stCondLst>
                      <p:childTnLst>
                        <p:par>
                          <p:cTn fill="hold" id="30">
                            <p:stCondLst>
                              <p:cond delay="0"/>
                            </p:stCondLst>
                            <p:childTnLst>
                              <p:par>
                                <p:cTn fill="hold" id="3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3"/>
                                        <p:tgtEl>
                                          <p:spTgt spid="1048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4"/>
                                        <p:tgtEl>
                                          <p:spTgt spid="1048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6">
                      <p:stCondLst>
                        <p:cond delay="indefinite"/>
                      </p:stCondLst>
                      <p:childTnLst>
                        <p:par>
                          <p:cTn fill="hold" id="37">
                            <p:stCondLst>
                              <p:cond delay="0"/>
                            </p:stCondLst>
                            <p:childTnLst>
                              <p:par>
                                <p:cTn fill="hold" id="38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0"/>
                                        <p:tgtEl>
                                          <p:spTgt spid="1048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2"/>
                                        <p:tgtEl>
                                          <p:spTgt spid="1048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3">
                      <p:stCondLst>
                        <p:cond delay="indefinite"/>
                      </p:stCondLst>
                      <p:childTnLst>
                        <p:par>
                          <p:cTn fill="hold" id="44">
                            <p:stCondLst>
                              <p:cond delay="0"/>
                            </p:stCondLst>
                            <p:childTnLst>
                              <p:par>
                                <p:cTn fill="hold" id="4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7"/>
                                        <p:tgtEl>
                                          <p:spTgt spid="1048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8"/>
                                        <p:tgtEl>
                                          <p:spTgt spid="1048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9"/>
                                        <p:tgtEl>
                                          <p:spTgt spid="1048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5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52"/>
                                        <p:tgtEl>
                                          <p:spTgt spid="1048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3"/>
                                        <p:tgtEl>
                                          <p:spTgt spid="1048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4"/>
                                        <p:tgtEl>
                                          <p:spTgt spid="1048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5">
                      <p:stCondLst>
                        <p:cond delay="indefinite"/>
                      </p:stCondLst>
                      <p:childTnLst>
                        <p:par>
                          <p:cTn fill="hold" id="56">
                            <p:stCondLst>
                              <p:cond delay="0"/>
                            </p:stCondLst>
                            <p:childTnLst>
                              <p:par>
                                <p:cTn fill="hold" id="57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59"/>
                                        <p:tgtEl>
                                          <p:spTgt spid="4194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60"/>
                                        <p:tgtEl>
                                          <p:spTgt spid="4194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61"/>
                                        <p:tgtEl>
                                          <p:spTgt spid="4194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9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799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396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247562" cy="6858000"/>
          </a:xfrm>
          <a:prstGeom prst="rect"/>
        </p:spPr>
      </p:pic>
      <p:sp>
        <p:nvSpPr>
          <p:cNvPr id="1048800" name="TextBox 10"/>
          <p:cNvSpPr txBox="1"/>
          <p:nvPr/>
        </p:nvSpPr>
        <p:spPr>
          <a:xfrm>
            <a:off x="602002" y="1167703"/>
            <a:ext cx="10986408" cy="3257174"/>
          </a:xfrm>
          <a:prstGeom prst="rect"/>
          <a:noFill/>
        </p:spPr>
        <p:txBody>
          <a:bodyPr wrap="square">
            <a:spAutoFit/>
          </a:bodyPr>
          <a:p>
            <a:pPr algn="just" defTabSz="361950" indent="-342900" marL="342900">
              <a:lnSpc>
                <a:spcPct val="150000"/>
              </a:lnSpc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Calibri "/>
              </a:rPr>
              <a:t>In a rocket of mass 1000 kg fuel is consumed at a rate of 40 kg/s.  The velocity of the gases ejected from the rocket is 5 x 10</a:t>
            </a:r>
            <a:r>
              <a:rPr baseline="30000" b="1" dirty="0" sz="2800" lang="en-US">
                <a:solidFill>
                  <a:schemeClr val="bg1"/>
                </a:solidFill>
                <a:latin typeface="Calibri "/>
              </a:rPr>
              <a:t>4</a:t>
            </a:r>
            <a:r>
              <a:rPr b="1" dirty="0" sz="2800" lang="en-US">
                <a:solidFill>
                  <a:schemeClr val="bg1"/>
                </a:solidFill>
                <a:latin typeface="Calibri "/>
              </a:rPr>
              <a:t> m/s.  The thrust on the rocket is  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Calibri "/>
              </a:rPr>
              <a:t>	1.	 2 x 10</a:t>
            </a:r>
            <a:r>
              <a:rPr baseline="30000" b="1" dirty="0" sz="2800" lang="en-US">
                <a:solidFill>
                  <a:schemeClr val="bg1"/>
                </a:solidFill>
                <a:latin typeface="Calibri "/>
              </a:rPr>
              <a:t>3</a:t>
            </a:r>
            <a:r>
              <a:rPr b="1" dirty="0" sz="2800" lang="en-US">
                <a:solidFill>
                  <a:schemeClr val="bg1"/>
                </a:solidFill>
                <a:latin typeface="Calibri "/>
              </a:rPr>
              <a:t> N 								2.   5 x 10</a:t>
            </a:r>
            <a:r>
              <a:rPr baseline="30000" b="1" dirty="0" sz="2800" lang="en-US">
                <a:solidFill>
                  <a:schemeClr val="bg1"/>
                </a:solidFill>
                <a:latin typeface="Calibri "/>
              </a:rPr>
              <a:t>4</a:t>
            </a:r>
            <a:r>
              <a:rPr b="1" dirty="0" sz="2800" lang="en-US">
                <a:solidFill>
                  <a:schemeClr val="bg1"/>
                </a:solidFill>
                <a:latin typeface="Calibri "/>
              </a:rPr>
              <a:t> N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Calibri "/>
              </a:rPr>
              <a:t>	3.	 2 x 10</a:t>
            </a:r>
            <a:r>
              <a:rPr baseline="30000" b="1" dirty="0" sz="2800" lang="en-US">
                <a:solidFill>
                  <a:schemeClr val="bg1"/>
                </a:solidFill>
                <a:latin typeface="Calibri "/>
              </a:rPr>
              <a:t>6</a:t>
            </a:r>
            <a:r>
              <a:rPr b="1" dirty="0" sz="2800" lang="en-US">
                <a:solidFill>
                  <a:schemeClr val="bg1"/>
                </a:solidFill>
                <a:latin typeface="Calibri "/>
              </a:rPr>
              <a:t> N 								4.   2 x 10</a:t>
            </a:r>
            <a:r>
              <a:rPr baseline="30000" b="1" dirty="0" sz="2800" lang="en-US">
                <a:solidFill>
                  <a:schemeClr val="bg1"/>
                </a:solidFill>
                <a:latin typeface="Calibri "/>
              </a:rPr>
              <a:t>9</a:t>
            </a:r>
            <a:r>
              <a:rPr b="1" dirty="0" sz="2800" lang="en-US">
                <a:solidFill>
                  <a:schemeClr val="bg1"/>
                </a:solidFill>
                <a:latin typeface="Calibri "/>
              </a:rPr>
              <a:t> N    </a:t>
            </a:r>
          </a:p>
        </p:txBody>
      </p:sp>
      <p:sp>
        <p:nvSpPr>
          <p:cNvPr id="1048801" name="TextBox 11"/>
          <p:cNvSpPr txBox="1"/>
          <p:nvPr/>
        </p:nvSpPr>
        <p:spPr>
          <a:xfrm>
            <a:off x="1714500" y="35323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 Assignment Question 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460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397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61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398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62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399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63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400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64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401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65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402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66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403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67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404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9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1"/>
                                        <p:tgtEl>
                                          <p:spTgt spid="1048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2"/>
                                        <p:tgtEl>
                                          <p:spTgt spid="1048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3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5"/>
                                        <p:tgtEl>
                                          <p:spTgt spid="1048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6"/>
                                        <p:tgtEl>
                                          <p:spTgt spid="1048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0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405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247562" cy="6858000"/>
          </a:xfrm>
          <a:prstGeom prst="rect"/>
        </p:spPr>
      </p:pic>
      <p:sp>
        <p:nvSpPr>
          <p:cNvPr id="1048804" name="TextBox 10"/>
          <p:cNvSpPr txBox="1"/>
          <p:nvPr/>
        </p:nvSpPr>
        <p:spPr>
          <a:xfrm>
            <a:off x="602002" y="870829"/>
            <a:ext cx="10986408" cy="5749290"/>
          </a:xfrm>
          <a:prstGeom prst="rect"/>
          <a:noFill/>
        </p:spPr>
        <p:txBody>
          <a:bodyPr wrap="square">
            <a:spAutoFit/>
          </a:bodyPr>
          <a:p>
            <a:pPr algn="just" defTabSz="361950" indent="-285750" marL="28575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Ideal Spring 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A spring that obeys 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Hookes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law and is also massless. 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  </a:t>
            </a:r>
          </a:p>
          <a:p>
            <a:pPr algn="just" defTabSz="361950" indent="-285750" marL="28575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Since we assumed spring to be massless, the forces acting on both ends have to be equal and opposite.  ( net force on the spring to be zero)     </a:t>
            </a: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 indent="-285750" marL="28575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Blocks connected to the spring in different ends may have different acceleration. </a:t>
            </a:r>
          </a:p>
          <a:p>
            <a:pPr algn="just" defTabSz="361950" indent="-285750" marL="28575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Blocks connected to the some end of a spring have same acceleration </a:t>
            </a:r>
          </a:p>
          <a:p>
            <a:pPr algn="just" defTabSz="26670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 		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</a:rPr>
              <a:t>String </a:t>
            </a:r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Tension 		Spring  Restoring Force </a:t>
            </a:r>
          </a:p>
        </p:txBody>
      </p:sp>
      <p:sp>
        <p:nvSpPr>
          <p:cNvPr id="1048805" name="TextBox 11"/>
          <p:cNvSpPr txBox="1"/>
          <p:nvPr/>
        </p:nvSpPr>
        <p:spPr>
          <a:xfrm>
            <a:off x="1714500" y="165039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Spring Cutting Problems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468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406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69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407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70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408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71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409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72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410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73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411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74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412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75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413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414" name="Picture 16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8"/>
          <a:srcRect l="4119" t="10604" b="18074"/>
          <a:stretch>
            <a:fillRect/>
          </a:stretch>
        </p:blipFill>
        <p:spPr>
          <a:xfrm>
            <a:off x="4095750" y="2942972"/>
            <a:ext cx="4352925" cy="1286188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1048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5"/>
                                        <p:tgtEl>
                                          <p:spTgt spid="1048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6">
                      <p:stCondLst>
                        <p:cond delay="indefinite"/>
                      </p:stCondLst>
                      <p:childTnLst>
                        <p:par>
                          <p:cTn fill="hold" id="17">
                            <p:stCondLst>
                              <p:cond delay="0"/>
                            </p:stCondLst>
                            <p:childTnLst>
                              <p:par>
                                <p:cTn fill="hold" id="18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488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1"/>
                                        <p:tgtEl>
                                          <p:spTgt spid="10488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2">
                      <p:stCondLst>
                        <p:cond delay="indefinite"/>
                      </p:stCondLst>
                      <p:childTnLst>
                        <p:par>
                          <p:cTn fill="hold" id="23">
                            <p:stCondLst>
                              <p:cond delay="0"/>
                            </p:stCondLst>
                            <p:childTnLst>
                              <p:par>
                                <p:cTn fill="hold" id="24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6"/>
                                        <p:tgtEl>
                                          <p:spTgt spid="209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7"/>
                                        <p:tgtEl>
                                          <p:spTgt spid="209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8"/>
                                        <p:tgtEl>
                                          <p:spTgt spid="209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9">
                      <p:stCondLst>
                        <p:cond delay="indefinite"/>
                      </p:stCondLst>
                      <p:childTnLst>
                        <p:par>
                          <p:cTn fill="hold" id="30">
                            <p:stCondLst>
                              <p:cond delay="0"/>
                            </p:stCondLst>
                            <p:childTnLst>
                              <p:par>
                                <p:cTn fill="hold" id="3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3"/>
                                        <p:tgtEl>
                                          <p:spTgt spid="10488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4"/>
                                        <p:tgtEl>
                                          <p:spTgt spid="10488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8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6">
                      <p:stCondLst>
                        <p:cond delay="indefinite"/>
                      </p:stCondLst>
                      <p:childTnLst>
                        <p:par>
                          <p:cTn fill="hold" id="37">
                            <p:stCondLst>
                              <p:cond delay="0"/>
                            </p:stCondLst>
                            <p:childTnLst>
                              <p:par>
                                <p:cTn fill="hold" id="38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0"/>
                                        <p:tgtEl>
                                          <p:spTgt spid="10488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8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2"/>
                                        <p:tgtEl>
                                          <p:spTgt spid="10488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3">
                      <p:stCondLst>
                        <p:cond delay="indefinite"/>
                      </p:stCondLst>
                      <p:childTnLst>
                        <p:par>
                          <p:cTn fill="hold" id="44">
                            <p:stCondLst>
                              <p:cond delay="0"/>
                            </p:stCondLst>
                            <p:childTnLst>
                              <p:par>
                                <p:cTn fill="hold" id="4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47"/>
                                        <p:tgtEl>
                                          <p:spTgt spid="10488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48"/>
                                        <p:tgtEl>
                                          <p:spTgt spid="10488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49"/>
                                        <p:tgtEl>
                                          <p:spTgt spid="10488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80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0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415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247562" cy="6858000"/>
          </a:xfrm>
          <a:prstGeom prst="rect"/>
        </p:spPr>
      </p:pic>
      <p:sp>
        <p:nvSpPr>
          <p:cNvPr id="1048808" name="TextBox 11"/>
          <p:cNvSpPr txBox="1"/>
          <p:nvPr/>
        </p:nvSpPr>
        <p:spPr>
          <a:xfrm>
            <a:off x="1657350" y="296084"/>
            <a:ext cx="8327571" cy="584775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2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Spring Cutting Problems (Examples)</a:t>
            </a:r>
            <a:endParaRPr b="1" dirty="0" sz="32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476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416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77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417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78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418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79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419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80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420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81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421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82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422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83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423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9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10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42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247562" cy="6858000"/>
          </a:xfrm>
          <a:prstGeom prst="rect"/>
        </p:spPr>
      </p:pic>
      <p:sp>
        <p:nvSpPr>
          <p:cNvPr id="1048811" name="TextBox 10"/>
          <p:cNvSpPr txBox="1"/>
          <p:nvPr/>
        </p:nvSpPr>
        <p:spPr>
          <a:xfrm>
            <a:off x="602002" y="1167703"/>
            <a:ext cx="10986408" cy="2364741"/>
          </a:xfrm>
          <a:prstGeom prst="rect"/>
          <a:noFill/>
        </p:spPr>
        <p:txBody>
          <a:bodyPr wrap="square">
            <a:spAutoFit/>
          </a:bodyPr>
          <a:p>
            <a:pPr algn="just" defTabSz="361950"/>
            <a:endParaRPr b="1" dirty="0" sz="12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 indent="-342900" marL="342900"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The tension in the spring is   </a:t>
            </a:r>
          </a:p>
          <a:p>
            <a:pPr algn="just"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1.	Zero 			2.   2.5 N 				3.  5 N 				4.  10 N</a:t>
            </a:r>
          </a:p>
        </p:txBody>
      </p:sp>
      <p:sp>
        <p:nvSpPr>
          <p:cNvPr id="1048812" name="TextBox 11"/>
          <p:cNvSpPr txBox="1"/>
          <p:nvPr/>
        </p:nvSpPr>
        <p:spPr>
          <a:xfrm>
            <a:off x="1714500" y="35323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 Assignment Question 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484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425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85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426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86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427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87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428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88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429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89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430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90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431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91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432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433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1146004" y="2067201"/>
            <a:ext cx="5118153" cy="766486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2"/>
                                        <p:tgtEl>
                                          <p:spTgt spid="1048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3"/>
                                        <p:tgtEl>
                                          <p:spTgt spid="1048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48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7"/>
                                        <p:tgtEl>
                                          <p:spTgt spid="1048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8"/>
                                        <p:tgtEl>
                                          <p:spTgt spid="1048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9"/>
                                        <p:tgtEl>
                                          <p:spTgt spid="1048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0">
                      <p:stCondLst>
                        <p:cond delay="indefinite"/>
                      </p:stCondLst>
                      <p:childTnLst>
                        <p:par>
                          <p:cTn fill="hold" id="21">
                            <p:stCondLst>
                              <p:cond delay="0"/>
                            </p:stCondLst>
                            <p:childTnLst>
                              <p:par>
                                <p:cTn fill="hold" id="22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4"/>
                                        <p:tgtEl>
                                          <p:spTgt spid="2097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5"/>
                                        <p:tgtEl>
                                          <p:spTgt spid="2097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6"/>
                                        <p:tgtEl>
                                          <p:spTgt spid="209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3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14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43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247562" cy="6858000"/>
          </a:xfrm>
          <a:prstGeom prst="rect"/>
        </p:spPr>
      </p:pic>
      <p:sp>
        <p:nvSpPr>
          <p:cNvPr id="1048815" name="TextBox 10"/>
          <p:cNvSpPr txBox="1"/>
          <p:nvPr/>
        </p:nvSpPr>
        <p:spPr>
          <a:xfrm>
            <a:off x="611527" y="834389"/>
            <a:ext cx="10142198" cy="5717540"/>
          </a:xfrm>
          <a:prstGeom prst="rect"/>
          <a:noFill/>
        </p:spPr>
        <p:txBody>
          <a:bodyPr wrap="square">
            <a:spAutoFit/>
          </a:bodyPr>
          <a:p>
            <a:pPr algn="just" defTabSz="361950"/>
            <a:endParaRPr b="1" dirty="0" sz="12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 indent="-342900" marL="342900">
              <a:buAutoNum type="arabicPeriod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Two blocks A and B of masses 3m and m respectively are connected by a massless inextensible string.  The whole system is 	suspended by a massless spring as shown in figure.  The magnitudes of acceleration of A and B immediately after the 	string is cut, are respectively 	</a:t>
            </a:r>
          </a:p>
          <a:p>
            <a:pPr algn="just" defTabSz="361950">
              <a:lnSpc>
                <a:spcPct val="20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				1.	     , g</a:t>
            </a:r>
          </a:p>
          <a:p>
            <a:pPr algn="just" defTabSz="361950">
              <a:lnSpc>
                <a:spcPct val="20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				2.   g, g </a:t>
            </a:r>
          </a:p>
          <a:p>
            <a:pPr algn="just" defTabSz="361950">
              <a:lnSpc>
                <a:spcPct val="20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	\			3.        </a:t>
            </a:r>
          </a:p>
          <a:p>
            <a:pPr algn="just" defTabSz="361950">
              <a:lnSpc>
                <a:spcPct val="20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				4.   g, </a:t>
            </a:r>
          </a:p>
        </p:txBody>
      </p:sp>
      <p:sp>
        <p:nvSpPr>
          <p:cNvPr id="1048816" name="TextBox 11"/>
          <p:cNvSpPr txBox="1"/>
          <p:nvPr/>
        </p:nvSpPr>
        <p:spPr>
          <a:xfrm>
            <a:off x="1714500" y="35323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Previous Year Question 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492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435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93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436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94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437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95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438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96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439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97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440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98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441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499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442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443" name="Picture 15"/>
          <p:cNvPicPr>
            <a:picLocks noChangeAspect="1"/>
          </p:cNvPicPr>
          <p:nvPr/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975972" y="3632761"/>
            <a:ext cx="2182446" cy="2950204"/>
          </a:xfrm>
          <a:prstGeom prst="rect"/>
        </p:spPr>
      </p:pic>
      <p:graphicFrame>
        <p:nvGraphicFramePr>
          <p:cNvPr id="4194500" name="Object 16"/>
          <p:cNvGraphicFramePr>
            <a:graphicFrameLocks noChangeAspect="1"/>
          </p:cNvGraphicFramePr>
          <p:nvPr/>
        </p:nvGraphicFramePr>
        <p:xfrm>
          <a:off x="3992310" y="3214089"/>
          <a:ext cx="383672" cy="1001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spid="" imgH="318688" imgW="122151" progId="Equation.DSMT4">
                  <p:embed/>
                </p:oleObj>
              </mc:Choice>
              <mc:Fallback>
                <p:oleObj name="Equation" r:id="rId19" spid="" imgH="318688" imgW="122151" progId="Equation.DSMT4">
                  <p:embed/>
                  <p:pic>
                    <p:nvPicPr>
                      <p:cNvPr id="2097444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0"/>
                      <a:stretch>
                        <a:fillRect/>
                      </a:stretch>
                    </p:blipFill>
                    <p:spPr>
                      <a:xfrm>
                        <a:off x="3992310" y="3214089"/>
                        <a:ext cx="383672" cy="1001535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01" name="Object 17"/>
          <p:cNvGraphicFramePr>
            <a:graphicFrameLocks noChangeAspect="1"/>
          </p:cNvGraphicFramePr>
          <p:nvPr/>
        </p:nvGraphicFramePr>
        <p:xfrm>
          <a:off x="3992310" y="4926026"/>
          <a:ext cx="768558" cy="951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spid="" imgH="330120" imgW="266400" progId="Equation.DSMT4">
                  <p:embed/>
                </p:oleObj>
              </mc:Choice>
              <mc:Fallback>
                <p:oleObj name="Equation" r:id="rId21" spid="" imgH="330120" imgW="266400" progId="Equation.DSMT4">
                  <p:embed/>
                  <p:pic>
                    <p:nvPicPr>
                      <p:cNvPr id="2097445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2"/>
                      <a:stretch>
                        <a:fillRect/>
                      </a:stretch>
                    </p:blipFill>
                    <p:spPr>
                      <a:xfrm>
                        <a:off x="3992310" y="4926026"/>
                        <a:ext cx="768558" cy="95154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02" name="Object 18"/>
          <p:cNvGraphicFramePr>
            <a:graphicFrameLocks noChangeAspect="1"/>
          </p:cNvGraphicFramePr>
          <p:nvPr/>
        </p:nvGraphicFramePr>
        <p:xfrm>
          <a:off x="4416336" y="5781545"/>
          <a:ext cx="38100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spid="" imgH="1009586" imgW="381029" progId="Equation.DSMT4">
                  <p:embed/>
                </p:oleObj>
              </mc:Choice>
              <mc:Fallback>
                <p:oleObj name="Equation" r:id="rId23" spid="" imgH="1009586" imgW="381029" progId="Equation.DSMT4">
                  <p:embed/>
                  <p:pic>
                    <p:nvPicPr>
                      <p:cNvPr id="2097446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4"/>
                      <a:stretch>
                        <a:fillRect/>
                      </a:stretch>
                    </p:blipFill>
                    <p:spPr>
                      <a:xfrm>
                        <a:off x="4416336" y="5781545"/>
                        <a:ext cx="381000" cy="100965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7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18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44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247562" cy="6858000"/>
          </a:xfrm>
          <a:prstGeom prst="rect"/>
        </p:spPr>
      </p:pic>
      <p:sp>
        <p:nvSpPr>
          <p:cNvPr id="1048819" name="TextBox 11"/>
          <p:cNvSpPr txBox="1"/>
          <p:nvPr/>
        </p:nvSpPr>
        <p:spPr>
          <a:xfrm>
            <a:off x="1695450" y="35323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Inertial and Non inertial Frame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503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448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04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449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05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450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06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451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07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452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08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453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09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454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10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455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11" name="Table 5"/>
          <p:cNvGraphicFramePr>
            <a:graphicFrameLocks noGrp="1"/>
          </p:cNvGraphicFramePr>
          <p:nvPr/>
        </p:nvGraphicFramePr>
        <p:xfrm>
          <a:off x="800100" y="1366095"/>
          <a:ext cx="10496550" cy="450289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248275"/>
                <a:gridCol w="5248275"/>
              </a:tblGrid>
              <a:tr h="611326">
                <a:tc>
                  <a:txBody>
                    <a:bodyPr/>
                    <a:p>
                      <a:pPr algn="ctr"/>
                      <a:r>
                        <a:rPr b="0" dirty="0" sz="2800" lang="en-US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00"/>
                          </a:solidFill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Inertial Frame </a:t>
                      </a:r>
                      <a:endParaRPr b="0" dirty="0" sz="2800" lang="en-IN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FFFF00"/>
                        </a:solidFill>
                        <a:latin typeface="+mj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b="0" dirty="0" sz="2800" lang="en-US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00"/>
                          </a:solidFill>
                          <a:latin typeface="+mj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Non-inertial Frame </a:t>
                      </a:r>
                      <a:endParaRPr b="0" dirty="0" sz="2800" lang="en-IN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FFFF00"/>
                        </a:solidFill>
                        <a:latin typeface="+mj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5136"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b="0" dirty="0" sz="2800" lang="en-US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+mj-lt"/>
                        </a:rPr>
                        <a:t>a</a:t>
                      </a:r>
                      <a:r>
                        <a:rPr baseline="-25000" b="0" dirty="0" sz="2800" lang="en-US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+mj-lt"/>
                        </a:rPr>
                        <a:t>Frame</a:t>
                      </a:r>
                      <a:r>
                        <a:rPr b="0" dirty="0" sz="2800" lang="en-US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+mj-lt"/>
                        </a:rPr>
                        <a:t> = 0 </a:t>
                      </a:r>
                      <a:endParaRPr b="0" dirty="0" sz="2800" lang="en-IN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b="0" dirty="0" sz="2800" lang="en-US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+mj-lt"/>
                        </a:rPr>
                        <a:t>a</a:t>
                      </a:r>
                      <a:r>
                        <a:rPr baseline="-25000" b="0" dirty="0" sz="2800" lang="en-US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+mj-lt"/>
                        </a:rPr>
                        <a:t>Frame</a:t>
                      </a:r>
                      <a:r>
                        <a:rPr b="0" dirty="0" sz="2800" lang="en-US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+mj-lt"/>
                        </a:rPr>
                        <a:t>       0 </a:t>
                      </a:r>
                      <a:endParaRPr b="0" dirty="0" sz="2800" lang="en-IN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8215"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b="0" dirty="0" sz="2800" lang="en-US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+mj-lt"/>
                        </a:rPr>
                        <a:t>Either rest or moving with constant velocity </a:t>
                      </a:r>
                      <a:endParaRPr b="0" dirty="0" sz="2800" lang="en-IN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b="0" dirty="0" sz="2800" lang="en-US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+mj-lt"/>
                        </a:rPr>
                        <a:t>Frame has same acceleration as that of the body </a:t>
                      </a:r>
                      <a:endParaRPr b="0" dirty="0" sz="2800" lang="en-IN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8215"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b="0" dirty="0" sz="2800" lang="en-US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+mj-lt"/>
                        </a:rPr>
                        <a:t>Newtons laws are valid for an observer in inertial frame </a:t>
                      </a:r>
                      <a:endParaRPr b="0" dirty="0" sz="2800" lang="en-IN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b="0" dirty="0" sz="2800" lang="en-US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+mj-lt"/>
                        </a:rPr>
                        <a:t>Newtons laws are not valid for observer in non inertial frame </a:t>
                      </a:r>
                      <a:endParaRPr b="0" dirty="0" sz="2800" lang="en-IN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4194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4194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4194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819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2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456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794"/>
            <a:ext cx="12247562" cy="6858000"/>
          </a:xfrm>
          <a:prstGeom prst="rect"/>
        </p:spPr>
      </p:pic>
      <p:sp>
        <p:nvSpPr>
          <p:cNvPr id="1048822" name="TextBox 10"/>
          <p:cNvSpPr txBox="1"/>
          <p:nvPr/>
        </p:nvSpPr>
        <p:spPr>
          <a:xfrm>
            <a:off x="547234" y="388062"/>
            <a:ext cx="10120766" cy="6168390"/>
          </a:xfrm>
          <a:prstGeom prst="rect"/>
          <a:noFill/>
        </p:spPr>
        <p:txBody>
          <a:bodyPr wrap="square">
            <a:spAutoFit/>
          </a:bodyPr>
          <a:p>
            <a:pPr algn="just" defTabSz="361950"/>
            <a:r>
              <a:rPr b="1" dirty="0" sz="2800" lang="en-US">
                <a:solidFill>
                  <a:srgbClr val="FF0000"/>
                </a:solidFill>
                <a:latin typeface="+mj-lt"/>
              </a:rPr>
              <a:t>Note :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Pseudo Force </a:t>
            </a:r>
          </a:p>
          <a:p>
            <a:pPr algn="just" defTabSz="361950" indent="-285750" marL="62865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Apply only when observer is in non inertial frame (accelerated frame) </a:t>
            </a:r>
          </a:p>
          <a:p>
            <a:pPr algn="just" defTabSz="361950" indent="-285750" marL="62865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To make Newtons law correct, we intracule a new force called pseudo force. </a:t>
            </a:r>
          </a:p>
          <a:p>
            <a:pPr algn="just" defTabSz="533400" marL="628650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+mj-lt"/>
              </a:rPr>
              <a:t>F</a:t>
            </a:r>
            <a:r>
              <a:rPr baseline="-25000" dirty="0" sz="2800" lang="en-US">
                <a:solidFill>
                  <a:schemeClr val="bg1"/>
                </a:solidFill>
                <a:latin typeface="+mj-lt"/>
              </a:rPr>
              <a:t>P</a:t>
            </a:r>
            <a:r>
              <a:rPr dirty="0" sz="2800" lang="en-US">
                <a:solidFill>
                  <a:schemeClr val="bg1"/>
                </a:solidFill>
                <a:latin typeface="+mj-lt"/>
              </a:rPr>
              <a:t> = - ma </a:t>
            </a:r>
          </a:p>
          <a:p>
            <a:pPr algn="just" defTabSz="533400" marL="628650">
              <a:lnSpc>
                <a:spcPct val="150000"/>
              </a:lnSpc>
            </a:pPr>
            <a:r>
              <a:rPr dirty="0" sz="2800" lang="en-US" err="1">
                <a:solidFill>
                  <a:schemeClr val="bg1"/>
                </a:solidFill>
                <a:latin typeface="+mj-lt"/>
              </a:rPr>
              <a:t>Fp</a:t>
            </a:r>
            <a:r>
              <a:rPr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 Pseudo Force </a:t>
            </a:r>
          </a:p>
          <a:p>
            <a:pPr algn="just" defTabSz="533400" marL="628650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a  acceleration of observer </a:t>
            </a:r>
          </a:p>
          <a:p>
            <a:pPr algn="just" defTabSz="533400" marL="628650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-</a:t>
            </a:r>
            <a:r>
              <a:rPr dirty="0" sz="2800" lang="en-US" err="1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ve</a:t>
            </a:r>
            <a:r>
              <a:rPr dirty="0" sz="2800" lang="en-US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 sign shows that pseudo force is opposite to the direction of observer. </a:t>
            </a:r>
            <a:endParaRPr dirty="0" sz="2800" lang="en-US">
              <a:solidFill>
                <a:schemeClr val="bg1"/>
              </a:solidFill>
              <a:latin typeface="+mj-lt"/>
            </a:endParaRPr>
          </a:p>
          <a:p>
            <a:pPr algn="just" defTabSz="361950">
              <a:lnSpc>
                <a:spcPct val="200000"/>
              </a:lnSpc>
            </a:pPr>
            <a:r>
              <a:rPr dirty="0" sz="2800" lang="en-US">
                <a:solidFill>
                  <a:schemeClr val="bg1"/>
                </a:solidFill>
                <a:latin typeface="+mj-lt"/>
              </a:rPr>
              <a:t>							</a:t>
            </a:r>
          </a:p>
        </p:txBody>
      </p:sp>
      <p:graphicFrame>
        <p:nvGraphicFramePr>
          <p:cNvPr id="4194512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457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13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458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14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459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15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460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16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461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17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462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18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463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19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464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8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8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8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8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8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8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1048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1048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2"/>
                                        <p:tgtEl>
                                          <p:spTgt spid="10488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8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8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id="47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9"/>
                                        <p:tgtEl>
                                          <p:spTgt spid="10488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0"/>
                                        <p:tgtEl>
                                          <p:spTgt spid="10488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1"/>
                                        <p:tgtEl>
                                          <p:spTgt spid="10488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3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24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465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25" name="TextBox 10"/>
          <p:cNvSpPr txBox="1"/>
          <p:nvPr/>
        </p:nvSpPr>
        <p:spPr>
          <a:xfrm>
            <a:off x="672860" y="1167703"/>
            <a:ext cx="9995140" cy="3507740"/>
          </a:xfrm>
          <a:prstGeom prst="rect"/>
          <a:noFill/>
        </p:spPr>
        <p:txBody>
          <a:bodyPr wrap="square">
            <a:spAutoFit/>
          </a:bodyPr>
          <a:p>
            <a:pPr algn="just" defTabSz="361950"/>
            <a:r>
              <a:rPr b="1" dirty="0" sz="2800" lang="en-US">
                <a:solidFill>
                  <a:schemeClr val="bg1"/>
                </a:solidFill>
                <a:latin typeface="+mj-lt"/>
              </a:rPr>
              <a:t>1.	A block of mass m is placed on a smooth inclined wedge ABC of 	inclination 	</a:t>
            </a:r>
            <a:r>
              <a:rPr b="1" dirty="0" sz="2800" lang="en-US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as shown in the figure.  The wedge is given 	an 	acceleration ‘a’ towards 	the right.  The relation between a and </a:t>
            </a:r>
            <a:r>
              <a:rPr b="1" dirty="0" sz="2800" lang="en-US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	for the block to remain stationary 	on the wedge is    </a:t>
            </a:r>
          </a:p>
          <a:p>
            <a:pPr algn="just" defTabSz="361950">
              <a:lnSpc>
                <a:spcPct val="200000"/>
              </a:lnSpc>
            </a:pPr>
            <a:r>
              <a:rPr b="1" dirty="0" sz="2800" lang="en-US">
                <a:solidFill>
                  <a:schemeClr val="bg1"/>
                </a:solidFill>
                <a:latin typeface="+mj-lt"/>
              </a:rPr>
              <a:t>											1.		a = g cos </a:t>
            </a:r>
            <a:r>
              <a:rPr b="1" dirty="0" sz="2800" lang="en-US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			2.   a =   	</a:t>
            </a:r>
          </a:p>
          <a:p>
            <a:pPr algn="just" defTabSz="361950"/>
            <a:r>
              <a:rPr b="1" dirty="0" sz="2800" lang="en-US">
                <a:solidFill>
                  <a:schemeClr val="bg1"/>
                </a:solidFill>
                <a:latin typeface="+mj-lt"/>
              </a:rPr>
              <a:t>											3.	 	a =  					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	4.   a = g tan </a:t>
            </a:r>
            <a:r>
              <a:rPr b="1" dirty="0" sz="2800" lang="en-US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b="1" dirty="0" sz="2800" lang="en-US">
                <a:solidFill>
                  <a:schemeClr val="bg1"/>
                </a:solidFill>
                <a:latin typeface="+mj-lt"/>
              </a:rPr>
              <a:t>  </a:t>
            </a:r>
            <a:endParaRPr altLang="en-US" lang="zh-CN"/>
          </a:p>
        </p:txBody>
      </p:sp>
      <p:sp>
        <p:nvSpPr>
          <p:cNvPr id="1048826" name="TextBox 11"/>
          <p:cNvSpPr txBox="1"/>
          <p:nvPr/>
        </p:nvSpPr>
        <p:spPr>
          <a:xfrm>
            <a:off x="1714500" y="35323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Previous Year Question 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520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466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21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467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22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468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23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469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24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470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25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471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26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472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27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473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474" name="Picture 15"/>
          <p:cNvPicPr>
            <a:picLocks noChangeAspect="1"/>
          </p:cNvPicPr>
          <p:nvPr/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1197502" y="2990936"/>
            <a:ext cx="2817344" cy="1847764"/>
          </a:xfrm>
          <a:prstGeom prst="rect"/>
        </p:spPr>
      </p:pic>
      <p:graphicFrame>
        <p:nvGraphicFramePr>
          <p:cNvPr id="4194528" name="Object 16"/>
          <p:cNvGraphicFramePr>
            <a:graphicFrameLocks noChangeAspect="1"/>
          </p:cNvGraphicFramePr>
          <p:nvPr/>
        </p:nvGraphicFramePr>
        <p:xfrm>
          <a:off x="9416944" y="3373437"/>
          <a:ext cx="815974" cy="964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spid="" imgH="318688" imgW="269288" progId="Equation.DSMT4">
                  <p:embed/>
                </p:oleObj>
              </mc:Choice>
              <mc:Fallback>
                <p:oleObj name="Equation" r:id="rId19" spid="" imgH="318688" imgW="269288" progId="Equation.DSMT4">
                  <p:embed/>
                  <p:pic>
                    <p:nvPicPr>
                      <p:cNvPr id="2097475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0"/>
                      <a:stretch>
                        <a:fillRect/>
                      </a:stretch>
                    </p:blipFill>
                    <p:spPr>
                      <a:xfrm>
                        <a:off x="8899526" y="2936512"/>
                        <a:ext cx="815974" cy="964769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29" name="Object 17"/>
          <p:cNvGraphicFramePr>
            <a:graphicFrameLocks noChangeAspect="1"/>
          </p:cNvGraphicFramePr>
          <p:nvPr/>
        </p:nvGraphicFramePr>
        <p:xfrm>
          <a:off x="5876234" y="3986135"/>
          <a:ext cx="1161904" cy="887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spid="" imgH="318688" imgW="416078" progId="Equation.DSMT4">
                  <p:embed/>
                </p:oleObj>
              </mc:Choice>
              <mc:Fallback>
                <p:oleObj name="Equation" r:id="rId21" spid="" imgH="318688" imgW="416078" progId="Equation.DSMT4">
                  <p:embed/>
                  <p:pic>
                    <p:nvPicPr>
                      <p:cNvPr id="2097476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2"/>
                      <a:stretch>
                        <a:fillRect/>
                      </a:stretch>
                    </p:blipFill>
                    <p:spPr>
                      <a:xfrm>
                        <a:off x="5876234" y="3509963"/>
                        <a:ext cx="1161904" cy="89138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7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28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47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29" name="TextBox 10"/>
          <p:cNvSpPr txBox="1"/>
          <p:nvPr/>
        </p:nvSpPr>
        <p:spPr>
          <a:xfrm>
            <a:off x="602002" y="1072453"/>
            <a:ext cx="10986408" cy="4701541"/>
          </a:xfrm>
          <a:prstGeom prst="rect"/>
          <a:noFill/>
        </p:spPr>
        <p:txBody>
          <a:bodyPr wrap="square">
            <a:spAutoFit/>
          </a:bodyPr>
          <a:p>
            <a:pPr algn="just" defTabSz="361950" indent="-285750" marL="28575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Friction is a self adjusting force</a:t>
            </a:r>
          </a:p>
          <a:p>
            <a:pPr algn="just" defTabSz="361950" indent="-285750" marL="28575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It always acts tangential to the surfaces in contact and opposite to the direction of motion.   </a:t>
            </a: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 indent="-342900" marL="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Static Friction – Frictional force which balances the applied force  </a:t>
            </a:r>
          </a:p>
          <a:p>
            <a:pPr algn="just" defTabSz="361950" indent="-342900" marL="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Limiting Friction – It is the maximum static friction  </a:t>
            </a:r>
          </a:p>
        </p:txBody>
      </p:sp>
      <p:sp>
        <p:nvSpPr>
          <p:cNvPr id="1048830" name="TextBox 11"/>
          <p:cNvSpPr txBox="1"/>
          <p:nvPr/>
        </p:nvSpPr>
        <p:spPr>
          <a:xfrm>
            <a:off x="1714500" y="21988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FRICTION 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530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478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31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479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32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480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33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481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34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482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35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483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36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484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37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485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486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1824037" y="2518570"/>
            <a:ext cx="2857500" cy="2035968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8"/>
                                        <p:tgtEl>
                                          <p:spTgt spid="2097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9"/>
                                        <p:tgtEl>
                                          <p:spTgt spid="2097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30"/>
                                        <p:tgtEl>
                                          <p:spTgt spid="2097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10488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8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10488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2"/>
                                        <p:tgtEl>
                                          <p:spTgt spid="10488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8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8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83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1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32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48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28276"/>
            <a:ext cx="12247562" cy="6886276"/>
          </a:xfrm>
          <a:prstGeom prst="rect"/>
        </p:spPr>
      </p:pic>
      <p:sp>
        <p:nvSpPr>
          <p:cNvPr id="1048833" name="TextBox 10"/>
          <p:cNvSpPr txBox="1"/>
          <p:nvPr/>
        </p:nvSpPr>
        <p:spPr>
          <a:xfrm>
            <a:off x="409121" y="504328"/>
            <a:ext cx="10891483" cy="5749290"/>
          </a:xfrm>
          <a:prstGeom prst="rect"/>
          <a:noFill/>
        </p:spPr>
        <p:txBody>
          <a:bodyPr wrap="square">
            <a:spAutoFit/>
          </a:bodyPr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rgbClr val="FF0000"/>
                </a:solidFill>
                <a:latin typeface="Book Antiqua" panose="02040602050305030304" pitchFamily="18" charset="0"/>
              </a:rPr>
              <a:t>Note : 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Limiting Friction is independent of area of contact.  It is directly proportional to the normal reaction.  </a:t>
            </a:r>
          </a:p>
          <a:p>
            <a:pPr algn="just" defTabSz="361950" marL="342900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F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ms</a:t>
            </a: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       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N </a:t>
            </a:r>
          </a:p>
          <a:p>
            <a:pPr algn="just" defTabSz="361950" marL="342900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or 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f</a:t>
            </a:r>
            <a:r>
              <a:rPr baseline="-25000"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ms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= </a:t>
            </a:r>
            <a:r>
              <a:rPr b="1" dirty="0" sz="2800" lang="en-US" err="1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baseline="-25000"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s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N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  <a:p>
            <a:pPr algn="just" defTabSz="361950" marL="342900">
              <a:lnSpc>
                <a:spcPct val="150000"/>
              </a:lnSpc>
            </a:pPr>
            <a:r>
              <a:rPr dirty="0" sz="2800" lang="en-US" err="1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s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 coefficient of static friction. </a:t>
            </a:r>
          </a:p>
          <a:p>
            <a:pPr algn="just" defTabSz="361950" marL="342900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N = mg, for a Horizontal plane </a:t>
            </a:r>
          </a:p>
          <a:p>
            <a:pPr algn="just" defTabSz="361950" marL="342900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N = 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mgcos</a:t>
            </a:r>
            <a:r>
              <a:rPr dirty="0" sz="2800" lang="en-US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, for an Inclined plane  </a:t>
            </a:r>
          </a:p>
          <a:p>
            <a:pPr algn="just" defTabSz="361950" marL="342900">
              <a:lnSpc>
                <a:spcPct val="150000"/>
              </a:lnSpc>
            </a:pPr>
            <a:endParaRPr dirty="0" sz="16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Kinetic friction 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It is the friction which comes into play when 	one body is in a steady state of motion over the surface of other.</a:t>
            </a:r>
            <a:endParaRPr b="1" dirty="0" sz="2800" lang="en-US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194538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488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39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489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40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490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41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491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42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492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43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493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44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494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45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495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46" name="Object 11"/>
          <p:cNvGraphicFramePr>
            <a:graphicFrameLocks noChangeAspect="1"/>
          </p:cNvGraphicFramePr>
          <p:nvPr/>
        </p:nvGraphicFramePr>
        <p:xfrm>
          <a:off x="1795463" y="2039938"/>
          <a:ext cx="402143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110168" imgW="122151" progId="Equation.DSMT4">
                  <p:embed/>
                </p:oleObj>
              </mc:Choice>
              <mc:Fallback>
                <p:oleObj name="Equation" r:id="rId18" spid="" imgH="110168" imgW="122151" progId="Equation.DSMT4">
                  <p:embed/>
                  <p:pic>
                    <p:nvPicPr>
                      <p:cNvPr id="2097496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1795463" y="2039938"/>
                        <a:ext cx="402143" cy="360362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8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8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3"/>
                                        <p:tgtEl>
                                          <p:spTgt spid="10488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488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8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6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8"/>
                                        <p:tgtEl>
                                          <p:spTgt spid="10488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9"/>
                                        <p:tgtEl>
                                          <p:spTgt spid="10488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0"/>
                                        <p:tgtEl>
                                          <p:spTgt spid="10488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id="2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5"/>
                                        <p:tgtEl>
                                          <p:spTgt spid="10488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6"/>
                                        <p:tgtEl>
                                          <p:spTgt spid="10488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7"/>
                                        <p:tgtEl>
                                          <p:spTgt spid="10488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8">
                      <p:stCondLst>
                        <p:cond delay="indefinite"/>
                      </p:stCondLst>
                      <p:childTnLst>
                        <p:par>
                          <p:cTn fill="hold" id="29">
                            <p:stCondLst>
                              <p:cond delay="0"/>
                            </p:stCondLst>
                            <p:childTnLst>
                              <p:par>
                                <p:cTn fill="hold" id="3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2"/>
                                        <p:tgtEl>
                                          <p:spTgt spid="10488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3"/>
                                        <p:tgtEl>
                                          <p:spTgt spid="10488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4"/>
                                        <p:tgtEl>
                                          <p:spTgt spid="10488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5">
                      <p:stCondLst>
                        <p:cond delay="indefinite"/>
                      </p:stCondLst>
                      <p:childTnLst>
                        <p:par>
                          <p:cTn fill="hold" id="36">
                            <p:stCondLst>
                              <p:cond delay="0"/>
                            </p:stCondLst>
                            <p:childTnLst>
                              <p:par>
                                <p:cTn fill="hold" id="37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9"/>
                                        <p:tgtEl>
                                          <p:spTgt spid="10488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0"/>
                                        <p:tgtEl>
                                          <p:spTgt spid="10488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8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2">
                      <p:stCondLst>
                        <p:cond delay="indefinite"/>
                      </p:stCondLst>
                      <p:childTnLst>
                        <p:par>
                          <p:cTn fill="hold" id="43">
                            <p:stCondLst>
                              <p:cond delay="0"/>
                            </p:stCondLst>
                            <p:childTnLst>
                              <p:par>
                                <p:cTn fill="hold" id="44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6"/>
                                        <p:tgtEl>
                                          <p:spTgt spid="10488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7"/>
                                        <p:tgtEl>
                                          <p:spTgt spid="10488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8"/>
                                        <p:tgtEl>
                                          <p:spTgt spid="10488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9">
                      <p:stCondLst>
                        <p:cond delay="indefinite"/>
                      </p:stCondLst>
                      <p:childTnLst>
                        <p:par>
                          <p:cTn fill="hold" id="50">
                            <p:stCondLst>
                              <p:cond delay="0"/>
                            </p:stCondLst>
                            <p:childTnLst>
                              <p:par>
                                <p:cTn fill="hold" id="51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53"/>
                                        <p:tgtEl>
                                          <p:spTgt spid="4194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54"/>
                                        <p:tgtEl>
                                          <p:spTgt spid="4194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55"/>
                                        <p:tgtEl>
                                          <p:spTgt spid="4194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35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49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36" name="TextBox 10"/>
          <p:cNvSpPr txBox="1"/>
          <p:nvPr/>
        </p:nvSpPr>
        <p:spPr>
          <a:xfrm>
            <a:off x="656771" y="451003"/>
            <a:ext cx="10367787" cy="5787390"/>
          </a:xfrm>
          <a:prstGeom prst="rect"/>
          <a:noFill/>
        </p:spPr>
        <p:txBody>
          <a:bodyPr wrap="square">
            <a:spAutoFit/>
          </a:bodyPr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rgbClr val="FF0000"/>
                </a:solidFill>
                <a:latin typeface="Book Antiqua" panose="02040602050305030304" pitchFamily="18" charset="0"/>
              </a:rPr>
              <a:t>Note : 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Kinetic friction also independent of area of contact so 				long 	as the normal reaction remains constant. 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It is directly proportional to normal reaction is 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f</a:t>
            </a:r>
            <a:r>
              <a:rPr baseline="-25000"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k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    N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Or 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f</a:t>
            </a:r>
            <a:r>
              <a:rPr baseline="-25000"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k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= </a:t>
            </a:r>
            <a:r>
              <a:rPr b="1" dirty="0" sz="2800" lang="en-US" err="1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baseline="-25000"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k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N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</a:t>
            </a:r>
            <a:r>
              <a:rPr b="1" dirty="0" sz="2800" lang="en-US" err="1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baseline="-25000"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k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coefficient of kinetic friction. </a:t>
            </a:r>
          </a:p>
          <a:p>
            <a:pPr algn="just" defTabSz="361950"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 defTabSz="361950"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 defTabSz="361950"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 defTabSz="361950">
              <a:lnSpc>
                <a:spcPct val="150000"/>
              </a:lnSpc>
            </a:pPr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4194547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498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48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499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49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500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50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501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51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502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52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503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53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504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54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505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506" name="Picture 15"/>
          <p:cNvPicPr>
            <a:picLocks noChangeAspect="1"/>
          </p:cNvPicPr>
          <p:nvPr/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4281170" y="3989540"/>
            <a:ext cx="4023360" cy="2176272"/>
          </a:xfrm>
          <a:prstGeom prst="rect"/>
        </p:spPr>
      </p:pic>
      <p:graphicFrame>
        <p:nvGraphicFramePr>
          <p:cNvPr id="4194555" name="Object 20"/>
          <p:cNvGraphicFramePr>
            <a:graphicFrameLocks noChangeAspect="1"/>
          </p:cNvGraphicFramePr>
          <p:nvPr/>
        </p:nvGraphicFramePr>
        <p:xfrm>
          <a:off x="9257450" y="1907416"/>
          <a:ext cx="52387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spid="" imgH="476121" imgW="523654" progId="Equation.DSMT4">
                  <p:embed/>
                </p:oleObj>
              </mc:Choice>
              <mc:Fallback>
                <p:oleObj name="Equation" r:id="rId19" spid="" imgH="476121" imgW="523654" progId="Equation.DSMT4">
                  <p:embed/>
                  <p:pic>
                    <p:nvPicPr>
                      <p:cNvPr id="2097507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0"/>
                      <a:stretch>
                        <a:fillRect/>
                      </a:stretch>
                    </p:blipFill>
                    <p:spPr>
                      <a:xfrm>
                        <a:off x="9697243" y="1888332"/>
                        <a:ext cx="523875" cy="47625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7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9"/>
                                        <p:tgtEl>
                                          <p:spTgt spid="1048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0"/>
                                        <p:tgtEl>
                                          <p:spTgt spid="1048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1"/>
                                        <p:tgtEl>
                                          <p:spTgt spid="1048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22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4"/>
                                        <p:tgtEl>
                                          <p:spTgt spid="10488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5"/>
                                        <p:tgtEl>
                                          <p:spTgt spid="10488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6"/>
                                        <p:tgtEl>
                                          <p:spTgt spid="10488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7">
                      <p:stCondLst>
                        <p:cond delay="indefinite"/>
                      </p:stCondLst>
                      <p:childTnLst>
                        <p:par>
                          <p:cTn fill="hold" id="28">
                            <p:stCondLst>
                              <p:cond delay="0"/>
                            </p:stCondLst>
                            <p:childTnLst>
                              <p:par>
                                <p:cTn fill="hold" id="2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31"/>
                                        <p:tgtEl>
                                          <p:spTgt spid="2097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32"/>
                                        <p:tgtEl>
                                          <p:spTgt spid="2097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33"/>
                                        <p:tgtEl>
                                          <p:spTgt spid="2097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4">
                      <p:stCondLst>
                        <p:cond delay="indefinite"/>
                      </p:stCondLst>
                      <p:childTnLst>
                        <p:par>
                          <p:cTn fill="hold" id="35">
                            <p:stCondLst>
                              <p:cond delay="0"/>
                            </p:stCondLst>
                            <p:childTnLst>
                              <p:par>
                                <p:cTn fill="hold" id="36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38"/>
                                        <p:tgtEl>
                                          <p:spTgt spid="4194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39"/>
                                        <p:tgtEl>
                                          <p:spTgt spid="4194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40"/>
                                        <p:tgtEl>
                                          <p:spTgt spid="419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7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38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508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55562"/>
            <a:ext cx="12192000" cy="6913562"/>
          </a:xfrm>
          <a:prstGeom prst="rect"/>
        </p:spPr>
      </p:pic>
      <p:sp>
        <p:nvSpPr>
          <p:cNvPr id="1048839" name="TextBox 10"/>
          <p:cNvSpPr txBox="1"/>
          <p:nvPr/>
        </p:nvSpPr>
        <p:spPr>
          <a:xfrm>
            <a:off x="656771" y="451003"/>
            <a:ext cx="10264271" cy="4763868"/>
          </a:xfrm>
          <a:prstGeom prst="rect"/>
          <a:noFill/>
        </p:spPr>
        <p:txBody>
          <a:bodyPr wrap="square">
            <a:spAutoFit/>
          </a:bodyPr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In general frictional force is directly proportional to normal reaction. That  is f      N </a:t>
            </a:r>
          </a:p>
          <a:p>
            <a:pPr algn="just" defTabSz="361950">
              <a:lnSpc>
                <a:spcPct val="20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or f = </a:t>
            </a:r>
            <a:r>
              <a:rPr b="1"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N ;  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or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= f/N</a:t>
            </a:r>
          </a:p>
          <a:p>
            <a:pPr algn="just" defTabSz="361950" marL="342900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</a:rPr>
              <a:t>	 m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 coefficient of friction. </a:t>
            </a:r>
          </a:p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rgbClr val="FF0000"/>
                </a:solidFill>
                <a:latin typeface="Book Antiqua" panose="02040602050305030304" pitchFamily="18" charset="0"/>
              </a:rPr>
              <a:t>Note :  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Static friction is not always greater than Kinetic friction.  				But 	Coefficient of static friction (</a:t>
            </a:r>
            <a:r>
              <a:rPr b="1" dirty="0" sz="2800" lang="en-US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baseline="-25000" b="1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s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) is always greater than 			coefficient of Kinetic friction (</a:t>
            </a:r>
            <a:r>
              <a:rPr b="1" dirty="0" sz="2800" lang="en-US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baseline="-25000" b="1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k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)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</a:p>
        </p:txBody>
      </p:sp>
      <p:graphicFrame>
        <p:nvGraphicFramePr>
          <p:cNvPr id="4194556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509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57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510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58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511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59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512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60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513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61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514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62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515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63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516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64" name="Object 11"/>
          <p:cNvGraphicFramePr>
            <a:graphicFrameLocks noChangeAspect="1"/>
          </p:cNvGraphicFramePr>
          <p:nvPr/>
        </p:nvGraphicFramePr>
        <p:xfrm>
          <a:off x="3678555" y="1264603"/>
          <a:ext cx="52387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476121" imgW="523654" progId="Equation.DSMT4">
                  <p:embed/>
                </p:oleObj>
              </mc:Choice>
              <mc:Fallback>
                <p:oleObj name="Equation" r:id="rId18" spid="" imgH="476121" imgW="523654" progId="Equation.DSMT4">
                  <p:embed/>
                  <p:pic>
                    <p:nvPicPr>
                      <p:cNvPr id="2097517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3678555" y="1264603"/>
                        <a:ext cx="523875" cy="47625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8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8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8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7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9"/>
                                        <p:tgtEl>
                                          <p:spTgt spid="1048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0"/>
                                        <p:tgtEl>
                                          <p:spTgt spid="1048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1"/>
                                        <p:tgtEl>
                                          <p:spTgt spid="1048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2">
                      <p:stCondLst>
                        <p:cond delay="indefinite"/>
                      </p:stCondLst>
                      <p:childTnLst>
                        <p:par>
                          <p:cTn fill="hold" id="23">
                            <p:stCondLst>
                              <p:cond delay="0"/>
                            </p:stCondLst>
                            <p:childTnLst>
                              <p:par>
                                <p:cTn fill="hold" id="24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6"/>
                                        <p:tgtEl>
                                          <p:spTgt spid="10488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7"/>
                                        <p:tgtEl>
                                          <p:spTgt spid="10488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8"/>
                                        <p:tgtEl>
                                          <p:spTgt spid="10488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4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518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42" name="TextBox 10"/>
          <p:cNvSpPr txBox="1"/>
          <p:nvPr/>
        </p:nvSpPr>
        <p:spPr>
          <a:xfrm>
            <a:off x="525802" y="1034353"/>
            <a:ext cx="10986408" cy="3444241"/>
          </a:xfrm>
          <a:prstGeom prst="rect"/>
          <a:noFill/>
        </p:spPr>
        <p:txBody>
          <a:bodyPr wrap="square">
            <a:spAutoFit/>
          </a:bodyPr>
          <a:p>
            <a:pPr algn="just"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Two masses A and B of 10 kg and 5 kg respectively are connected with a string passing over a frictionless pulley fixed at the 	corner of a table as shown.  The coefficient of static friction of A with table is 0.2.  The minimum mass of C that may be 	placed of A to prevent it from moving is n figure.  </a:t>
            </a:r>
          </a:p>
          <a:p>
            <a:pPr algn="just"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</a:t>
            </a:r>
          </a:p>
          <a:p>
            <a:pPr algn="just" defTabSz="361950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					1.	 15 kg 			2.   10 kg </a:t>
            </a:r>
          </a:p>
          <a:p>
            <a:pPr algn="just" defTabSz="361950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									3.   5 kg 		    4.   12 kg  </a:t>
            </a:r>
          </a:p>
        </p:txBody>
      </p:sp>
      <p:sp>
        <p:nvSpPr>
          <p:cNvPr id="1048843" name="TextBox 11"/>
          <p:cNvSpPr txBox="1"/>
          <p:nvPr/>
        </p:nvSpPr>
        <p:spPr>
          <a:xfrm>
            <a:off x="1714500" y="21988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 Assignment Questions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565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519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66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520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67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521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68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522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69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523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70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524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71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525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72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526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527" name="Picture 15"/>
          <p:cNvPicPr>
            <a:picLocks noChangeAspect="1"/>
          </p:cNvPicPr>
          <p:nvPr/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606867" y="3428206"/>
            <a:ext cx="2750687" cy="2077244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2"/>
                                        <p:tgtEl>
                                          <p:spTgt spid="1048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3"/>
                                        <p:tgtEl>
                                          <p:spTgt spid="1048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48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7"/>
                                        <p:tgtEl>
                                          <p:spTgt spid="1048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8"/>
                                        <p:tgtEl>
                                          <p:spTgt spid="1048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9"/>
                                        <p:tgtEl>
                                          <p:spTgt spid="1048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2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2"/>
                                        <p:tgtEl>
                                          <p:spTgt spid="1048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4"/>
                                        <p:tgtEl>
                                          <p:spTgt spid="1048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45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528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46" name="TextBox 10"/>
          <p:cNvSpPr txBox="1"/>
          <p:nvPr/>
        </p:nvSpPr>
        <p:spPr>
          <a:xfrm>
            <a:off x="656771" y="624137"/>
            <a:ext cx="10986408" cy="3444240"/>
          </a:xfrm>
          <a:prstGeom prst="rect"/>
          <a:noFill/>
        </p:spPr>
        <p:txBody>
          <a:bodyPr wrap="square">
            <a:spAutoFit/>
          </a:bodyPr>
          <a:p>
            <a:pPr algn="just"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What is the maximum value of the force F such that the block shown in the arrangement, does not move  </a:t>
            </a:r>
          </a:p>
          <a:p>
            <a:pPr algn="just" defTabSz="361950"/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1.	 20 N 				2.   10 N 					3.   12 N  		    4.   15 N   </a:t>
            </a:r>
          </a:p>
        </p:txBody>
      </p:sp>
      <p:graphicFrame>
        <p:nvGraphicFramePr>
          <p:cNvPr id="4194573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529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74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530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75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531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76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532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77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533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78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534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79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535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80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536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537" name="Picture 16"/>
          <p:cNvPicPr>
            <a:picLocks noChangeAspect="1"/>
          </p:cNvPicPr>
          <p:nvPr/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2081213" y="1720123"/>
            <a:ext cx="4833937" cy="1708877"/>
          </a:xfrm>
          <a:prstGeom prst="rect"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7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48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538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49" name="TextBox 10"/>
          <p:cNvSpPr txBox="1"/>
          <p:nvPr/>
        </p:nvSpPr>
        <p:spPr>
          <a:xfrm>
            <a:off x="656771" y="624137"/>
            <a:ext cx="10333282" cy="2834641"/>
          </a:xfrm>
          <a:prstGeom prst="rect"/>
          <a:noFill/>
        </p:spPr>
        <p:txBody>
          <a:bodyPr wrap="square">
            <a:spAutoFit/>
          </a:bodyPr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A car is moving along a straight horizontal road with a speed v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0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.  If the coefficient of friction between the </a:t>
            </a:r>
            <a:r>
              <a:rPr b="1" dirty="0" sz="2800" lang="en-US" err="1">
                <a:solidFill>
                  <a:schemeClr val="bg1"/>
                </a:solidFill>
                <a:latin typeface="Book Antiqua" panose="02040602050305030304" pitchFamily="18" charset="0"/>
              </a:rPr>
              <a:t>tyres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and the road is </a:t>
            </a:r>
            <a:r>
              <a:rPr b="1" dirty="0" sz="2800" lang="en-US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, the shortest distance in which the car can be stopped is   </a:t>
            </a:r>
          </a:p>
          <a:p>
            <a:pPr algn="just" defTabSz="361950"/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1.	   				           2.    					   3.     		            4.      </a:t>
            </a:r>
          </a:p>
        </p:txBody>
      </p:sp>
      <p:graphicFrame>
        <p:nvGraphicFramePr>
          <p:cNvPr id="4194581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539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82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540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83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541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84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542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85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543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86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544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87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545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88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546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89" name="Object 5"/>
          <p:cNvGraphicFramePr>
            <a:graphicFrameLocks noChangeAspect="1"/>
          </p:cNvGraphicFramePr>
          <p:nvPr/>
        </p:nvGraphicFramePr>
        <p:xfrm>
          <a:off x="1416406" y="2696540"/>
          <a:ext cx="739740" cy="1037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343016" imgW="244650" progId="Equation.DSMT4">
                  <p:embed/>
                </p:oleObj>
              </mc:Choice>
              <mc:Fallback>
                <p:oleObj name="Equation" r:id="rId18" spid="" imgH="343016" imgW="244650" progId="Equation.DSMT4">
                  <p:embed/>
                  <p:pic>
                    <p:nvPicPr>
                      <p:cNvPr id="2097547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1416406" y="2696540"/>
                        <a:ext cx="739740" cy="103755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90" name="Object 11"/>
          <p:cNvGraphicFramePr>
            <a:graphicFrameLocks noChangeAspect="1"/>
          </p:cNvGraphicFramePr>
          <p:nvPr/>
        </p:nvGraphicFramePr>
        <p:xfrm>
          <a:off x="4086802" y="2538290"/>
          <a:ext cx="674461" cy="1255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spid="" imgH="343016" imgW="183574" progId="Equation.DSMT4">
                  <p:embed/>
                </p:oleObj>
              </mc:Choice>
              <mc:Fallback>
                <p:oleObj name="Equation" r:id="rId20" spid="" imgH="343016" imgW="183574" progId="Equation.DSMT4">
                  <p:embed/>
                  <p:pic>
                    <p:nvPicPr>
                      <p:cNvPr id="2097548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4086802" y="2538290"/>
                        <a:ext cx="674461" cy="125589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91" name="Object 15"/>
          <p:cNvGraphicFramePr>
            <a:graphicFrameLocks noChangeAspect="1"/>
          </p:cNvGraphicFramePr>
          <p:nvPr/>
        </p:nvGraphicFramePr>
        <p:xfrm>
          <a:off x="6624984" y="2587372"/>
          <a:ext cx="1024413" cy="1255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spid="" imgH="404529" imgW="330364" progId="Equation.DSMT4">
                  <p:embed/>
                </p:oleObj>
              </mc:Choice>
              <mc:Fallback>
                <p:oleObj name="Equation" r:id="rId22" spid="" imgH="404529" imgW="330364" progId="Equation.DSMT4">
                  <p:embed/>
                  <p:pic>
                    <p:nvPicPr>
                      <p:cNvPr id="2097549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3"/>
                      <a:stretch>
                        <a:fillRect/>
                      </a:stretch>
                    </p:blipFill>
                    <p:spPr>
                      <a:xfrm>
                        <a:off x="6624984" y="2587372"/>
                        <a:ext cx="1024413" cy="125589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92" name="Object 17"/>
          <p:cNvGraphicFramePr>
            <a:graphicFrameLocks noChangeAspect="1"/>
          </p:cNvGraphicFramePr>
          <p:nvPr/>
        </p:nvGraphicFramePr>
        <p:xfrm>
          <a:off x="8960218" y="2659136"/>
          <a:ext cx="537481" cy="107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spid="" imgH="343016" imgW="171081" progId="Equation.DSMT4">
                  <p:embed/>
                </p:oleObj>
              </mc:Choice>
              <mc:Fallback>
                <p:oleObj name="Equation" r:id="rId24" spid="" imgH="343016" imgW="171081" progId="Equation.DSMT4">
                  <p:embed/>
                  <p:pic>
                    <p:nvPicPr>
                      <p:cNvPr id="2097550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5"/>
                      <a:stretch>
                        <a:fillRect/>
                      </a:stretch>
                    </p:blipFill>
                    <p:spPr>
                      <a:xfrm>
                        <a:off x="8960218" y="2659136"/>
                        <a:ext cx="537481" cy="1074962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5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551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52" name="TextBox 10"/>
          <p:cNvSpPr txBox="1"/>
          <p:nvPr/>
        </p:nvSpPr>
        <p:spPr>
          <a:xfrm>
            <a:off x="656771" y="624137"/>
            <a:ext cx="10986408" cy="2186940"/>
          </a:xfrm>
          <a:prstGeom prst="rect"/>
          <a:noFill/>
        </p:spPr>
        <p:txBody>
          <a:bodyPr wrap="square">
            <a:spAutoFit/>
          </a:bodyPr>
          <a:p>
            <a:pPr algn="just" defTabSz="36195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A block of mass 10 kg is placed on a rough horizontal surface having coefficient of friction m = 0.5.  If a horizontal force of 	100 N is acting on it, then acceleration of the block will be    </a:t>
            </a: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1.  	0.5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				2.  5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			3.   10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 	    	4.   15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</p:txBody>
      </p:sp>
      <p:graphicFrame>
        <p:nvGraphicFramePr>
          <p:cNvPr id="4194593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552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94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553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95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554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96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555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97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556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98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557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599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558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00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559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3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54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560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55" name="TextBox 10"/>
          <p:cNvSpPr txBox="1"/>
          <p:nvPr/>
        </p:nvSpPr>
        <p:spPr>
          <a:xfrm>
            <a:off x="656771" y="624137"/>
            <a:ext cx="10350535" cy="5120640"/>
          </a:xfrm>
          <a:prstGeom prst="rect"/>
          <a:noFill/>
        </p:spPr>
        <p:txBody>
          <a:bodyPr wrap="square">
            <a:spAutoFit/>
          </a:bodyPr>
          <a:p>
            <a:pPr algn="just" defTabSz="361950">
              <a:lnSpc>
                <a:spcPct val="150000"/>
              </a:lnSpc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A Block of mass M = 5 kg is resting on a rough horizontal surface for which the coefficient of friction is 0.2. When a force </a:t>
            </a:r>
            <a:b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F = 40 N is applied, the acceleration of the block will be (g = 10 m/s</a:t>
            </a:r>
            <a:r>
              <a:rPr baseline="-25000"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) </a:t>
            </a: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just" defTabSz="361950" indent="-514350" marL="514350">
              <a:lnSpc>
                <a:spcPct val="150000"/>
              </a:lnSpc>
              <a:buAutoNum type="arabicPeriod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5.73 m/sec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								2.  8.0 m/sec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	</a:t>
            </a:r>
          </a:p>
          <a:p>
            <a:pPr algn="just" defTabSz="361950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3.	 3.17 m/sec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   							4. 10.0 m/sec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r>
          </a:p>
        </p:txBody>
      </p:sp>
      <p:graphicFrame>
        <p:nvGraphicFramePr>
          <p:cNvPr id="4194601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561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02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562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03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563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04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564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05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565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06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566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07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567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08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568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569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3691909" y="3036457"/>
            <a:ext cx="3573480" cy="1365971"/>
          </a:xfrm>
          <a:prstGeom prst="rect"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5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570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58" name="TextBox 10"/>
          <p:cNvSpPr txBox="1"/>
          <p:nvPr/>
        </p:nvSpPr>
        <p:spPr>
          <a:xfrm>
            <a:off x="602002" y="3851574"/>
            <a:ext cx="10986408" cy="2218689"/>
          </a:xfrm>
          <a:prstGeom prst="rect"/>
          <a:noFill/>
        </p:spPr>
        <p:txBody>
          <a:bodyPr wrap="square">
            <a:spAutoFit/>
          </a:bodyPr>
          <a:p>
            <a:pPr algn="just"/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Angle of friction </a:t>
            </a:r>
          </a:p>
          <a:p>
            <a:pPr algn="just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R  Resultant of 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fms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and N </a:t>
            </a:r>
          </a:p>
          <a:p>
            <a:pPr algn="just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Now, tan             ;  </a:t>
            </a:r>
          </a:p>
          <a:p>
            <a:pPr algn="just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    tan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a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</a:t>
            </a:r>
            <a:r>
              <a:rPr dirty="0" sz="2800" lang="en-US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s</a:t>
            </a:r>
            <a:endParaRPr baseline="-25000" dirty="0" sz="2800" lang="en-US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048859" name="TextBox 11"/>
          <p:cNvSpPr txBox="1"/>
          <p:nvPr/>
        </p:nvSpPr>
        <p:spPr>
          <a:xfrm>
            <a:off x="1714500" y="21988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Angle of Friction (</a:t>
            </a:r>
            <a:r>
              <a:rPr b="1" dirty="0" sz="3600" lang="en-US">
                <a:solidFill>
                  <a:srgbClr val="92D050"/>
                </a:solidFill>
                <a:latin typeface="Symbol" panose="05050102010706020507" pitchFamily="18" charset="2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609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571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10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572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11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573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12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574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13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575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14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576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15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577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16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578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17" name="Object 5"/>
          <p:cNvGraphicFramePr>
            <a:graphicFrameLocks noChangeAspect="1"/>
          </p:cNvGraphicFramePr>
          <p:nvPr/>
        </p:nvGraphicFramePr>
        <p:xfrm>
          <a:off x="2339519" y="4773351"/>
          <a:ext cx="958851" cy="780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318688" imgW="391440" progId="Equation.DSMT4">
                  <p:embed/>
                </p:oleObj>
              </mc:Choice>
              <mc:Fallback>
                <p:oleObj name="Equation" r:id="rId18" spid="" imgH="318688" imgW="391440" progId="Equation.DSMT4">
                  <p:embed/>
                  <p:pic>
                    <p:nvPicPr>
                      <p:cNvPr id="2097579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2339519" y="4773351"/>
                        <a:ext cx="958851" cy="78027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580" name="Picture 16"/>
          <p:cNvPicPr>
            <a:picLocks noChangeAspect="1"/>
          </p:cNvPicPr>
          <p:nvPr/>
        </p:nvPicPr>
        <p:blipFill>
          <a:blip xmlns:r="http://schemas.openxmlformats.org/officeDocument/2006/relationships" r:embed="rId20"/>
          <a:stretch>
            <a:fillRect/>
          </a:stretch>
        </p:blipFill>
        <p:spPr>
          <a:xfrm>
            <a:off x="3746897" y="958290"/>
            <a:ext cx="3858136" cy="2868484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2097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5"/>
                                        <p:tgtEl>
                                          <p:spTgt spid="2097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6"/>
                                        <p:tgtEl>
                                          <p:spTgt spid="2097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1"/>
                                        <p:tgtEl>
                                          <p:spTgt spid="1048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2"/>
                                        <p:tgtEl>
                                          <p:spTgt spid="1048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">
                      <p:stCondLst>
                        <p:cond delay="indefinite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fill="hold" id="2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7"/>
                                        <p:tgtEl>
                                          <p:spTgt spid="1048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8"/>
                                        <p:tgtEl>
                                          <p:spTgt spid="1048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0">
                      <p:stCondLst>
                        <p:cond delay="indefinite"/>
                      </p:stCondLst>
                      <p:childTnLst>
                        <p:par>
                          <p:cTn fill="hold" id="31">
                            <p:stCondLst>
                              <p:cond delay="0"/>
                            </p:stCondLst>
                            <p:childTnLst>
                              <p:par>
                                <p:cTn fill="hold" id="3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4"/>
                                        <p:tgtEl>
                                          <p:spTgt spid="10488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8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8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37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9"/>
                                        <p:tgtEl>
                                          <p:spTgt spid="10488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0"/>
                                        <p:tgtEl>
                                          <p:spTgt spid="10488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8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859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6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581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62" name="TextBox 10"/>
          <p:cNvSpPr txBox="1"/>
          <p:nvPr/>
        </p:nvSpPr>
        <p:spPr>
          <a:xfrm>
            <a:off x="602002" y="970767"/>
            <a:ext cx="10986408" cy="5584191"/>
          </a:xfrm>
          <a:prstGeom prst="rect"/>
          <a:noFill/>
        </p:spPr>
        <p:txBody>
          <a:bodyPr wrap="square">
            <a:spAutoFit/>
          </a:bodyPr>
          <a:p>
            <a:pPr algn="just" indent="-342900" marL="342900">
              <a:buFont typeface="Arial" panose="020B0604020202020204" pitchFamily="34" charset="0"/>
              <a:buChar char="•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It is the angle of the inclined plane at which an object placed on it just begins to move. </a:t>
            </a:r>
          </a:p>
          <a:p>
            <a:pPr algn="just"/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/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/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/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/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Now     At 	angle of repose </a:t>
            </a:r>
          </a:p>
          <a:p>
            <a:pPr algn="just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		mg sin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f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ms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	 	(1) </a:t>
            </a:r>
          </a:p>
          <a:p>
            <a:pPr algn="just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				mg cos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N 	 	(2)</a:t>
            </a:r>
          </a:p>
          <a:p>
            <a:pPr algn="just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	  </a:t>
            </a:r>
          </a:p>
          <a:p>
            <a:pPr algn="just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	to 	</a:t>
            </a:r>
            <a:r>
              <a:rPr dirty="0" sz="2800" lang="en-US">
                <a:solidFill>
                  <a:srgbClr val="FFFF0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tan </a:t>
            </a:r>
            <a:r>
              <a:rPr dirty="0" sz="2800" lang="en-US">
                <a:solidFill>
                  <a:srgbClr val="FFFF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rgbClr val="FFFF0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</a:t>
            </a:r>
            <a:r>
              <a:rPr dirty="0" sz="2800" lang="en-US" err="1">
                <a:solidFill>
                  <a:srgbClr val="FFFF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baseline="-25000" dirty="0" sz="2800" lang="en-US" err="1">
                <a:solidFill>
                  <a:srgbClr val="FFFF0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s</a:t>
            </a:r>
            <a:endParaRPr baseline="-25000" dirty="0" sz="2800" lang="en-US">
              <a:solidFill>
                <a:srgbClr val="FFFF00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sp>
        <p:nvSpPr>
          <p:cNvPr id="1048863" name="TextBox 11"/>
          <p:cNvSpPr txBox="1"/>
          <p:nvPr/>
        </p:nvSpPr>
        <p:spPr>
          <a:xfrm>
            <a:off x="1714500" y="21988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Angle of Friction (</a:t>
            </a:r>
            <a:r>
              <a:rPr b="1" dirty="0" sz="3600" lang="en-US">
                <a:solidFill>
                  <a:srgbClr val="92D050"/>
                </a:solidFill>
                <a:latin typeface="Symbol" panose="05050102010706020507" pitchFamily="18" charset="2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618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582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19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583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20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584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21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585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22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586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23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587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24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588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25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589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590" name="Picture 15"/>
          <p:cNvPicPr>
            <a:picLocks noChangeAspect="1"/>
          </p:cNvPicPr>
          <p:nvPr/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4369302" y="1586420"/>
            <a:ext cx="3342272" cy="2240111"/>
          </a:xfrm>
          <a:prstGeom prst="rect"/>
        </p:spPr>
      </p:pic>
      <p:graphicFrame>
        <p:nvGraphicFramePr>
          <p:cNvPr id="4194626" name="Object 17"/>
          <p:cNvGraphicFramePr>
            <a:graphicFrameLocks noChangeAspect="1"/>
          </p:cNvGraphicFramePr>
          <p:nvPr/>
        </p:nvGraphicFramePr>
        <p:xfrm>
          <a:off x="2443729" y="5234090"/>
          <a:ext cx="2344588" cy="878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spid="" imgH="330852" imgW="881433" progId="Equation.DSMT4">
                  <p:embed/>
                </p:oleObj>
              </mc:Choice>
              <mc:Fallback>
                <p:oleObj name="Equation" r:id="rId19" spid="" imgH="330852" imgW="881433" progId="Equation.DSMT4">
                  <p:embed/>
                  <p:pic>
                    <p:nvPicPr>
                      <p:cNvPr id="2097591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0"/>
                      <a:stretch>
                        <a:fillRect/>
                      </a:stretch>
                    </p:blipFill>
                    <p:spPr>
                      <a:xfrm>
                        <a:off x="2443729" y="5234090"/>
                        <a:ext cx="2344588" cy="878692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1"/>
                                        <p:tgtEl>
                                          <p:spTgt spid="2097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2"/>
                                        <p:tgtEl>
                                          <p:spTgt spid="2097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3"/>
                                        <p:tgtEl>
                                          <p:spTgt spid="209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8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8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8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10488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8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10488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2"/>
                                        <p:tgtEl>
                                          <p:spTgt spid="10488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8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8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id="47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49"/>
                                        <p:tgtEl>
                                          <p:spTgt spid="4194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50"/>
                                        <p:tgtEl>
                                          <p:spTgt spid="4194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51"/>
                                        <p:tgtEl>
                                          <p:spTgt spid="4194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2">
                      <p:stCondLst>
                        <p:cond delay="indefinite"/>
                      </p:stCondLst>
                      <p:childTnLst>
                        <p:par>
                          <p:cTn fill="hold" id="53">
                            <p:stCondLst>
                              <p:cond delay="0"/>
                            </p:stCondLst>
                            <p:childTnLst>
                              <p:par>
                                <p:cTn fill="hold" id="54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56"/>
                                        <p:tgtEl>
                                          <p:spTgt spid="10488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7"/>
                                        <p:tgtEl>
                                          <p:spTgt spid="10488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8"/>
                                        <p:tgtEl>
                                          <p:spTgt spid="10488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86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65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592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66" name="TextBox 10"/>
          <p:cNvSpPr txBox="1"/>
          <p:nvPr/>
        </p:nvSpPr>
        <p:spPr>
          <a:xfrm>
            <a:off x="797945" y="660524"/>
            <a:ext cx="10174855" cy="4377689"/>
          </a:xfrm>
          <a:prstGeom prst="rect"/>
          <a:noFill/>
        </p:spPr>
        <p:txBody>
          <a:bodyPr wrap="square">
            <a:spAutoFit/>
          </a:bodyPr>
          <a:p>
            <a:pPr algn="just">
              <a:lnSpc>
                <a:spcPct val="250000"/>
              </a:lnSpc>
            </a:pPr>
            <a:r>
              <a:rPr dirty="0" sz="2800" lang="en-US">
                <a:solidFill>
                  <a:srgbClr val="FFFF0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Note : </a:t>
            </a:r>
          </a:p>
          <a:p>
            <a:pPr algn="just" indent="-342900" marL="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 = g sin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(for friction less inclined surface)</a:t>
            </a:r>
          </a:p>
          <a:p>
            <a:pPr algn="just" indent="-342900" marL="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 = g sin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–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g cos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(for frictional inclined surface) </a:t>
            </a:r>
          </a:p>
          <a:p>
            <a:pPr algn="just" indent="-342900" marL="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or a = g (sin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–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cos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) </a:t>
            </a:r>
          </a:p>
        </p:txBody>
      </p:sp>
      <p:graphicFrame>
        <p:nvGraphicFramePr>
          <p:cNvPr id="4194627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593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28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594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29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595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30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596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31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597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32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598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33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599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34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600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7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68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601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69" name="TextBox 10"/>
          <p:cNvSpPr txBox="1"/>
          <p:nvPr/>
        </p:nvSpPr>
        <p:spPr>
          <a:xfrm>
            <a:off x="602002" y="1178223"/>
            <a:ext cx="10986408" cy="3368041"/>
          </a:xfrm>
          <a:prstGeom prst="rect"/>
          <a:noFill/>
        </p:spPr>
        <p:txBody>
          <a:bodyPr wrap="square">
            <a:spAutoFit/>
          </a:bodyPr>
          <a:p>
            <a:pPr algn="just" defTabSz="719138" indent="-514350" marL="514350">
              <a:buAutoNum type="arabicPeriod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 block is lying on an inclined plane which makes 60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o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with the horizontal.  If  coefficient of friction between block and plane is 0.25 and g = 10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, then acceleration of the block when it moves along the plane will be </a:t>
            </a:r>
          </a:p>
          <a:p>
            <a:pPr algn="just" defTabSz="538163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1.	2.50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				2.  5.00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</a:p>
          <a:p>
            <a:pPr algn="just" defTabSz="538163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3.	7.4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				4.  8.66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</a:p>
          <a:p>
            <a:pPr algn="just"/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/>
            <a:endParaRPr baseline="-25000" dirty="0" sz="2800" lang="en-US">
              <a:solidFill>
                <a:srgbClr val="FFFF00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sp>
        <p:nvSpPr>
          <p:cNvPr id="1048870" name="TextBox 11"/>
          <p:cNvSpPr txBox="1"/>
          <p:nvPr/>
        </p:nvSpPr>
        <p:spPr>
          <a:xfrm>
            <a:off x="1714500" y="21988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 Assignment Questions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635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602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36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603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37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604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38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605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39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606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40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607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41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608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42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609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9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1"/>
                                        <p:tgtEl>
                                          <p:spTgt spid="1048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2"/>
                                        <p:tgtEl>
                                          <p:spTgt spid="1048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3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5"/>
                                        <p:tgtEl>
                                          <p:spTgt spid="10488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6"/>
                                        <p:tgtEl>
                                          <p:spTgt spid="10488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1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72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610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73" name="TextBox 10"/>
          <p:cNvSpPr txBox="1"/>
          <p:nvPr/>
        </p:nvSpPr>
        <p:spPr>
          <a:xfrm>
            <a:off x="547234" y="3370283"/>
            <a:ext cx="10986408" cy="2713990"/>
          </a:xfrm>
          <a:prstGeom prst="rect"/>
          <a:noFill/>
        </p:spPr>
        <p:txBody>
          <a:bodyPr wrap="square">
            <a:spAutoFit/>
          </a:bodyPr>
          <a:p>
            <a:pPr algn="just" indent="-342900" marL="342900">
              <a:buFont typeface="Arial" panose="020B0604020202020204" pitchFamily="34" charset="0"/>
              <a:buChar char="•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If F</a:t>
            </a: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 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f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ms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, the two blocks moves together with common acceleration</a:t>
            </a:r>
          </a:p>
          <a:p>
            <a:pPr algn="just" indent="-342900" marL="342900">
              <a:buFont typeface="Arial" panose="020B0604020202020204" pitchFamily="34" charset="0"/>
              <a:buChar char="•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If F</a:t>
            </a: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&gt; 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f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ms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, then the blocks moves separately with different accelerations. </a:t>
            </a:r>
          </a:p>
          <a:p>
            <a:pPr algn="just" indent="-342900" marL="342900">
              <a:buFont typeface="Arial" panose="020B0604020202020204" pitchFamily="34" charset="0"/>
              <a:buChar char="•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If they move separately then kinetic friction is involved. (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f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k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</a:t>
            </a:r>
            <a:r>
              <a:rPr dirty="0" sz="2800" lang="en-US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k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N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) </a:t>
            </a:r>
          </a:p>
          <a:p>
            <a:pPr algn="just">
              <a:lnSpc>
                <a:spcPct val="150000"/>
              </a:lnSpc>
            </a:pPr>
            <a:endParaRPr baseline="-25000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sp>
        <p:nvSpPr>
          <p:cNvPr id="1048874" name="TextBox 11"/>
          <p:cNvSpPr txBox="1"/>
          <p:nvPr/>
        </p:nvSpPr>
        <p:spPr>
          <a:xfrm>
            <a:off x="1714500" y="21988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Block on Block Problem 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643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611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44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612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45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613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46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614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47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615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48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616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49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617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50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618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51" name="Object 5"/>
          <p:cNvGraphicFramePr>
            <a:graphicFrameLocks noChangeAspect="1"/>
          </p:cNvGraphicFramePr>
          <p:nvPr/>
        </p:nvGraphicFramePr>
        <p:xfrm>
          <a:off x="1974623" y="3403916"/>
          <a:ext cx="360362" cy="4021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122332" imgW="110006" progId="Equation.DSMT4">
                  <p:embed/>
                </p:oleObj>
              </mc:Choice>
              <mc:Fallback>
                <p:oleObj name="Equation" r:id="rId18" spid="" imgH="122332" imgW="110006" progId="Equation.DSMT4">
                  <p:embed/>
                  <p:pic>
                    <p:nvPicPr>
                      <p:cNvPr id="2097619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1974623" y="3403916"/>
                        <a:ext cx="360362" cy="40214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620" name="Picture 16"/>
          <p:cNvPicPr>
            <a:picLocks noChangeAspect="1"/>
          </p:cNvPicPr>
          <p:nvPr/>
        </p:nvPicPr>
        <p:blipFill>
          <a:blip xmlns:r="http://schemas.openxmlformats.org/officeDocument/2006/relationships" r:embed="rId20"/>
          <a:stretch>
            <a:fillRect/>
          </a:stretch>
        </p:blipFill>
        <p:spPr>
          <a:xfrm>
            <a:off x="3377066" y="1265203"/>
            <a:ext cx="4622347" cy="1819995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2097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5"/>
                                        <p:tgtEl>
                                          <p:spTgt spid="2097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6"/>
                                        <p:tgtEl>
                                          <p:spTgt spid="2097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41946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4194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4194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10488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8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10488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2"/>
                                        <p:tgtEl>
                                          <p:spTgt spid="10488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8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8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874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5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76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621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77" name="TextBox 10"/>
          <p:cNvSpPr txBox="1"/>
          <p:nvPr/>
        </p:nvSpPr>
        <p:spPr>
          <a:xfrm>
            <a:off x="578530" y="534657"/>
            <a:ext cx="10441895" cy="2282190"/>
          </a:xfrm>
          <a:prstGeom prst="rect"/>
          <a:noFill/>
        </p:spPr>
        <p:txBody>
          <a:bodyPr wrap="square">
            <a:spAutoFit/>
          </a:bodyPr>
          <a:p>
            <a:pPr algn="just" indent="-342900" marL="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Then calculate acceleration separately by drawing free body diagrams</a:t>
            </a:r>
          </a:p>
          <a:p>
            <a:pPr algn="just" defTabSz="358775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For  Body A                                              </a:t>
            </a:r>
          </a:p>
          <a:p>
            <a:pPr algn="just">
              <a:lnSpc>
                <a:spcPct val="150000"/>
              </a:lnSpc>
            </a:pP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     </a:t>
            </a:r>
          </a:p>
        </p:txBody>
      </p:sp>
      <p:graphicFrame>
        <p:nvGraphicFramePr>
          <p:cNvPr id="4194652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622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53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623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54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624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55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625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56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626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57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627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58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628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59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629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630" name="Picture 17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8"/>
          <a:srcRect t="23470" r="4577" b="26780"/>
          <a:stretch>
            <a:fillRect/>
          </a:stretch>
        </p:blipFill>
        <p:spPr>
          <a:xfrm>
            <a:off x="1036412" y="2650145"/>
            <a:ext cx="3724501" cy="1474698"/>
          </a:xfrm>
          <a:prstGeom prst="rect"/>
        </p:spPr>
      </p:pic>
      <p:sp>
        <p:nvSpPr>
          <p:cNvPr id="1048878" name="TextBox 18"/>
          <p:cNvSpPr txBox="1"/>
          <p:nvPr/>
        </p:nvSpPr>
        <p:spPr>
          <a:xfrm>
            <a:off x="3219677" y="1781905"/>
            <a:ext cx="1046162" cy="1024889"/>
          </a:xfrm>
          <a:prstGeom prst="rect"/>
          <a:noFill/>
        </p:spPr>
        <p:txBody>
          <a:bodyPr wrap="square">
            <a:spAutoFit/>
          </a:bodyPr>
          <a:p>
            <a:pPr algn="just" defTabSz="358775"/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</a:t>
            </a: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                                              </a:t>
            </a:r>
          </a:p>
          <a:p>
            <a:pPr algn="just">
              <a:lnSpc>
                <a:spcPct val="150000"/>
              </a:lnSpc>
            </a:pP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     </a:t>
            </a:r>
          </a:p>
        </p:txBody>
      </p:sp>
      <p:sp>
        <p:nvSpPr>
          <p:cNvPr id="1048879" name="TextBox 19"/>
          <p:cNvSpPr txBox="1"/>
          <p:nvPr/>
        </p:nvSpPr>
        <p:spPr>
          <a:xfrm>
            <a:off x="5917973" y="3363526"/>
            <a:ext cx="1046162" cy="1024890"/>
          </a:xfrm>
          <a:prstGeom prst="rect"/>
          <a:noFill/>
        </p:spPr>
        <p:txBody>
          <a:bodyPr wrap="square">
            <a:spAutoFit/>
          </a:bodyPr>
          <a:p>
            <a:pPr algn="just" defTabSz="358775"/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</a:t>
            </a: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=                                               </a:t>
            </a:r>
          </a:p>
          <a:p>
            <a:pPr algn="just">
              <a:lnSpc>
                <a:spcPct val="150000"/>
              </a:lnSpc>
            </a:pP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     </a:t>
            </a:r>
          </a:p>
        </p:txBody>
      </p:sp>
      <p:graphicFrame>
        <p:nvGraphicFramePr>
          <p:cNvPr id="4194660" name="Object 20"/>
          <p:cNvGraphicFramePr>
            <a:graphicFrameLocks noChangeAspect="1"/>
          </p:cNvGraphicFramePr>
          <p:nvPr/>
        </p:nvGraphicFramePr>
        <p:xfrm>
          <a:off x="6885216" y="2898300"/>
          <a:ext cx="1658481" cy="1599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spid="" imgH="343016" imgW="355002" progId="Equation.DSMT4">
                  <p:embed/>
                </p:oleObj>
              </mc:Choice>
              <mc:Fallback>
                <p:oleObj name="Equation" r:id="rId19" spid="" imgH="343016" imgW="355002" progId="Equation.DSMT4">
                  <p:embed/>
                  <p:pic>
                    <p:nvPicPr>
                      <p:cNvPr id="2097631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0"/>
                      <a:stretch>
                        <a:fillRect/>
                      </a:stretch>
                    </p:blipFill>
                    <p:spPr>
                      <a:xfrm>
                        <a:off x="6885216" y="2898300"/>
                        <a:ext cx="1658481" cy="1599249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880" name="TextBox 22"/>
          <p:cNvSpPr txBox="1"/>
          <p:nvPr/>
        </p:nvSpPr>
        <p:spPr>
          <a:xfrm>
            <a:off x="990033" y="4322170"/>
            <a:ext cx="6204856" cy="523220"/>
          </a:xfrm>
          <a:prstGeom prst="rect"/>
          <a:noFill/>
        </p:spPr>
        <p:txBody>
          <a:bodyPr wrap="square">
            <a:spAutoFit/>
          </a:bodyPr>
          <a:p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For  Body B</a:t>
            </a:r>
            <a:endParaRPr dirty="0" sz="2800" lang="en-IN"/>
          </a:p>
        </p:txBody>
      </p:sp>
      <p:sp>
        <p:nvSpPr>
          <p:cNvPr id="1048881" name="TextBox 23"/>
          <p:cNvSpPr txBox="1"/>
          <p:nvPr/>
        </p:nvSpPr>
        <p:spPr>
          <a:xfrm>
            <a:off x="3387612" y="4230131"/>
            <a:ext cx="1046162" cy="1024889"/>
          </a:xfrm>
          <a:prstGeom prst="rect"/>
          <a:noFill/>
        </p:spPr>
        <p:txBody>
          <a:bodyPr wrap="square">
            <a:spAutoFit/>
          </a:bodyPr>
          <a:p>
            <a:pPr algn="just" defTabSz="358775"/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B</a:t>
            </a: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                                              </a:t>
            </a:r>
          </a:p>
          <a:p>
            <a:pPr algn="just">
              <a:lnSpc>
                <a:spcPct val="150000"/>
              </a:lnSpc>
            </a:pP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     </a:t>
            </a:r>
          </a:p>
        </p:txBody>
      </p:sp>
      <p:pic>
        <p:nvPicPr>
          <p:cNvPr id="2097632" name="Picture 2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1"/>
          <a:srcRect l="8950" t="22769" r="11249" b="28848"/>
          <a:stretch>
            <a:fillRect/>
          </a:stretch>
        </p:blipFill>
        <p:spPr>
          <a:xfrm>
            <a:off x="1094241" y="4933091"/>
            <a:ext cx="2926670" cy="1520947"/>
          </a:xfrm>
          <a:prstGeom prst="rect"/>
        </p:spPr>
      </p:pic>
      <p:sp>
        <p:nvSpPr>
          <p:cNvPr id="1048882" name="TextBox 27"/>
          <p:cNvSpPr txBox="1"/>
          <p:nvPr/>
        </p:nvSpPr>
        <p:spPr>
          <a:xfrm>
            <a:off x="5987144" y="4507461"/>
            <a:ext cx="3287485" cy="1815882"/>
          </a:xfrm>
          <a:prstGeom prst="rect"/>
          <a:noFill/>
        </p:spPr>
        <p:txBody>
          <a:bodyPr wrap="square">
            <a:spAutoFit/>
          </a:bodyPr>
          <a:p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f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k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</a:t>
            </a:r>
            <a:r>
              <a:rPr dirty="0" sz="2800" lang="en-US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k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N</a:t>
            </a:r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>
              <a:lnSpc>
                <a:spcPct val="200000"/>
              </a:lnSpc>
            </a:pP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m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B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B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</a:t>
            </a:r>
            <a:r>
              <a:rPr dirty="0" sz="2800" lang="en-US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k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m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g</a:t>
            </a:r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B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</a:t>
            </a:r>
            <a:endParaRPr dirty="0" sz="2800" lang="en-IN"/>
          </a:p>
        </p:txBody>
      </p:sp>
      <p:graphicFrame>
        <p:nvGraphicFramePr>
          <p:cNvPr id="4194661" name="Object 28"/>
          <p:cNvGraphicFramePr>
            <a:graphicFrameLocks noChangeAspect="1"/>
          </p:cNvGraphicFramePr>
          <p:nvPr/>
        </p:nvGraphicFramePr>
        <p:xfrm>
          <a:off x="6885216" y="5693565"/>
          <a:ext cx="979148" cy="830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spid="" imgH="355320" imgW="419040" progId="Equation.DSMT4">
                  <p:embed/>
                </p:oleObj>
              </mc:Choice>
              <mc:Fallback>
                <p:oleObj name="Equation" r:id="rId22" spid="" imgH="355320" imgW="419040" progId="Equation.DSMT4">
                  <p:embed/>
                  <p:pic>
                    <p:nvPicPr>
                      <p:cNvPr id="2097633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3"/>
                      <a:stretch>
                        <a:fillRect/>
                      </a:stretch>
                    </p:blipFill>
                    <p:spPr>
                      <a:xfrm>
                        <a:off x="6885216" y="5693565"/>
                        <a:ext cx="979148" cy="830792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3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84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63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85" name="TextBox 10"/>
          <p:cNvSpPr txBox="1"/>
          <p:nvPr/>
        </p:nvSpPr>
        <p:spPr>
          <a:xfrm>
            <a:off x="602002" y="916374"/>
            <a:ext cx="10986408" cy="3787141"/>
          </a:xfrm>
          <a:prstGeom prst="rect"/>
          <a:noFill/>
        </p:spPr>
        <p:txBody>
          <a:bodyPr wrap="square">
            <a:spAutoFit/>
          </a:bodyPr>
          <a:p>
            <a:pPr algn="just" defTabSz="719138" indent="-514350" marL="514350">
              <a:buAutoNum type="arabicPeriod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 40 kg slab rests on a frictionless floor as shown in the figure.  A 10 kg block rests on the top of the slab.  The static coefficient of friction between is 0.40.  The 10 kg block is acted upon by a horizontal force of 100 N.  If g = 9.8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, the resulting acceleration of the slab will be  </a:t>
            </a:r>
          </a:p>
          <a:p>
            <a:pPr algn="just" defTabSz="538163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1.	0.98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				2.  1.47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</a:p>
          <a:p>
            <a:pPr algn="just" defTabSz="538163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3.	1.52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				4.  6.1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</a:p>
          <a:p>
            <a:pPr algn="just"/>
            <a:endParaRPr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/>
            <a:endParaRPr baseline="-25000" dirty="0" sz="2800" lang="en-US">
              <a:solidFill>
                <a:srgbClr val="FFFF00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sp>
        <p:nvSpPr>
          <p:cNvPr id="1048886" name="TextBox 11"/>
          <p:cNvSpPr txBox="1"/>
          <p:nvPr/>
        </p:nvSpPr>
        <p:spPr>
          <a:xfrm>
            <a:off x="1714500" y="21988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 Assignment Questions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662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635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63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636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64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637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65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638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66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639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67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640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68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641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69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642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643" name="Picture 15"/>
          <p:cNvPicPr>
            <a:picLocks noChangeAspect="1"/>
          </p:cNvPicPr>
          <p:nvPr/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1186959" y="4144769"/>
            <a:ext cx="4691326" cy="1655762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2"/>
                                        <p:tgtEl>
                                          <p:spTgt spid="10488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3"/>
                                        <p:tgtEl>
                                          <p:spTgt spid="10488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488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7"/>
                                        <p:tgtEl>
                                          <p:spTgt spid="10488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8"/>
                                        <p:tgtEl>
                                          <p:spTgt spid="10488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9"/>
                                        <p:tgtEl>
                                          <p:spTgt spid="10488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0">
                      <p:stCondLst>
                        <p:cond delay="indefinite"/>
                      </p:stCondLst>
                      <p:childTnLst>
                        <p:par>
                          <p:cTn fill="hold" id="21">
                            <p:stCondLst>
                              <p:cond delay="0"/>
                            </p:stCondLst>
                            <p:childTnLst>
                              <p:par>
                                <p:cTn fill="hold" id="22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4"/>
                                        <p:tgtEl>
                                          <p:spTgt spid="2097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5"/>
                                        <p:tgtEl>
                                          <p:spTgt spid="2097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26"/>
                                        <p:tgtEl>
                                          <p:spTgt spid="2097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7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88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64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graphicFrame>
        <p:nvGraphicFramePr>
          <p:cNvPr id="4194670" name="Object 7"/>
          <p:cNvGraphicFramePr>
            <a:graphicFrameLocks noChangeAspect="1"/>
          </p:cNvGraphicFramePr>
          <p:nvPr/>
        </p:nvGraphicFramePr>
        <p:xfrm>
          <a:off x="5588000" y="3238500"/>
          <a:ext cx="10160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379854" imgW="1016077" progId="Equation.DSMT4">
                  <p:embed/>
                </p:oleObj>
              </mc:Choice>
              <mc:Fallback>
                <p:oleObj name="Equation" r:id="rId2" spid="" imgH="379854" imgW="1016077" progId="Equation.DSMT4">
                  <p:embed/>
                  <p:pic>
                    <p:nvPicPr>
                      <p:cNvPr id="2097645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5588000" y="3238500"/>
                        <a:ext cx="1016000" cy="37941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9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90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646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91" name="TextBox 10"/>
          <p:cNvSpPr txBox="1"/>
          <p:nvPr/>
        </p:nvSpPr>
        <p:spPr>
          <a:xfrm>
            <a:off x="602002" y="877428"/>
            <a:ext cx="10986408" cy="5787391"/>
          </a:xfrm>
          <a:prstGeom prst="rect"/>
          <a:noFill/>
        </p:spPr>
        <p:txBody>
          <a:bodyPr wrap="square">
            <a:spAutoFit/>
          </a:bodyPr>
          <a:p>
            <a:pPr algn="just" indent="-342900" marL="34290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Calculate minimum force such that block does not slide on wall</a:t>
            </a:r>
          </a:p>
          <a:p>
            <a:pPr algn="just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   Normal reaction N = F</a:t>
            </a:r>
          </a:p>
          <a:p>
            <a:pPr algn="just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f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ms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</a:t>
            </a:r>
            <a:r>
              <a:rPr dirty="0" sz="2800" lang="en-US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s</a:t>
            </a: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N </a:t>
            </a:r>
          </a:p>
          <a:p>
            <a:pPr algn="just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f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ms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</a:t>
            </a:r>
            <a:r>
              <a:rPr dirty="0" sz="2800" lang="en-US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s</a:t>
            </a:r>
            <a:r>
              <a:rPr baseline="-25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F 	  (1) </a:t>
            </a:r>
          </a:p>
          <a:p>
            <a:pPr algn="just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But	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f</a:t>
            </a:r>
            <a:r>
              <a:rPr baseline="-25000"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ms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mg </a:t>
            </a:r>
          </a:p>
          <a:p>
            <a:pPr algn="just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(1)   mg = 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F 		</a:t>
            </a:r>
          </a:p>
          <a:p>
            <a:pPr algn="just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F =   </a:t>
            </a:r>
          </a:p>
          <a:p>
            <a:pPr algn="just"/>
            <a:r>
              <a:rPr b="1" dirty="0" sz="2800" lang="en-US">
                <a:solidFill>
                  <a:srgbClr val="FFFF0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Note:</a:t>
            </a: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In such problems if maximum frictional force is greater than ‘mg’ then take the   frictional fore as mg 	</a:t>
            </a:r>
            <a:endParaRPr baseline="-25000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sp>
        <p:nvSpPr>
          <p:cNvPr id="1048892" name="TextBox 11"/>
          <p:cNvSpPr txBox="1"/>
          <p:nvPr/>
        </p:nvSpPr>
        <p:spPr>
          <a:xfrm>
            <a:off x="1714500" y="21988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Block Against Vertical Wall 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671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647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72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648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73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649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74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650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75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651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76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652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77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653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78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654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655" name="Picture 15"/>
          <p:cNvPicPr>
            <a:picLocks noChangeAspect="1"/>
          </p:cNvPicPr>
          <p:nvPr/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1135845" y="1387925"/>
            <a:ext cx="1534709" cy="1655762"/>
          </a:xfrm>
          <a:prstGeom prst="rect"/>
        </p:spPr>
      </p:pic>
      <p:graphicFrame>
        <p:nvGraphicFramePr>
          <p:cNvPr id="4194679" name="Object 17"/>
          <p:cNvGraphicFramePr>
            <a:graphicFrameLocks noChangeAspect="1"/>
          </p:cNvGraphicFramePr>
          <p:nvPr/>
        </p:nvGraphicFramePr>
        <p:xfrm>
          <a:off x="2179337" y="5116114"/>
          <a:ext cx="523875" cy="8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spid="" imgH="330852" imgW="207866" progId="Equation.DSMT4">
                  <p:embed/>
                </p:oleObj>
              </mc:Choice>
              <mc:Fallback>
                <p:oleObj name="Equation" r:id="rId19" spid="" imgH="330852" imgW="207866" progId="Equation.DSMT4">
                  <p:embed/>
                  <p:pic>
                    <p:nvPicPr>
                      <p:cNvPr id="2097656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0"/>
                      <a:stretch>
                        <a:fillRect/>
                      </a:stretch>
                    </p:blipFill>
                    <p:spPr>
                      <a:xfrm>
                        <a:off x="2179337" y="5116114"/>
                        <a:ext cx="523875" cy="83180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209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5"/>
                                        <p:tgtEl>
                                          <p:spTgt spid="209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6"/>
                                        <p:tgtEl>
                                          <p:spTgt spid="209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1"/>
                                        <p:tgtEl>
                                          <p:spTgt spid="1048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2"/>
                                        <p:tgtEl>
                                          <p:spTgt spid="1048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">
                      <p:stCondLst>
                        <p:cond delay="indefinite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fill="hold" id="2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7"/>
                                        <p:tgtEl>
                                          <p:spTgt spid="1048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8"/>
                                        <p:tgtEl>
                                          <p:spTgt spid="1048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9">
                      <p:stCondLst>
                        <p:cond delay="indefinite"/>
                      </p:stCondLst>
                      <p:childTnLst>
                        <p:par>
                          <p:cTn fill="hold" id="30">
                            <p:stCondLst>
                              <p:cond delay="0"/>
                            </p:stCondLst>
                            <p:childTnLst>
                              <p:par>
                                <p:cTn fill="hold" id="3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3"/>
                                        <p:tgtEl>
                                          <p:spTgt spid="1048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4"/>
                                        <p:tgtEl>
                                          <p:spTgt spid="1048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6">
                      <p:stCondLst>
                        <p:cond delay="indefinite"/>
                      </p:stCondLst>
                      <p:childTnLst>
                        <p:par>
                          <p:cTn fill="hold" id="37">
                            <p:stCondLst>
                              <p:cond delay="0"/>
                            </p:stCondLst>
                            <p:childTnLst>
                              <p:par>
                                <p:cTn fill="hold" id="38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0"/>
                                        <p:tgtEl>
                                          <p:spTgt spid="1048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2"/>
                                        <p:tgtEl>
                                          <p:spTgt spid="1048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3">
                      <p:stCondLst>
                        <p:cond delay="indefinite"/>
                      </p:stCondLst>
                      <p:childTnLst>
                        <p:par>
                          <p:cTn fill="hold" id="44">
                            <p:stCondLst>
                              <p:cond delay="0"/>
                            </p:stCondLst>
                            <p:childTnLst>
                              <p:par>
                                <p:cTn fill="hold" id="4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7"/>
                                        <p:tgtEl>
                                          <p:spTgt spid="1048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8"/>
                                        <p:tgtEl>
                                          <p:spTgt spid="1048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9"/>
                                        <p:tgtEl>
                                          <p:spTgt spid="1048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0">
                      <p:stCondLst>
                        <p:cond delay="indefinite"/>
                      </p:stCondLst>
                      <p:childTnLst>
                        <p:par>
                          <p:cTn fill="hold" id="51">
                            <p:stCondLst>
                              <p:cond delay="0"/>
                            </p:stCondLst>
                            <p:childTnLst>
                              <p:par>
                                <p:cTn fill="hold" id="5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54"/>
                                        <p:tgtEl>
                                          <p:spTgt spid="1048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5"/>
                                        <p:tgtEl>
                                          <p:spTgt spid="1048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6"/>
                                        <p:tgtEl>
                                          <p:spTgt spid="1048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7">
                      <p:stCondLst>
                        <p:cond delay="indefinite"/>
                      </p:stCondLst>
                      <p:childTnLst>
                        <p:par>
                          <p:cTn fill="hold" id="58">
                            <p:stCondLst>
                              <p:cond delay="0"/>
                            </p:stCondLst>
                            <p:childTnLst>
                              <p:par>
                                <p:cTn fill="hold" id="5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61"/>
                                        <p:tgtEl>
                                          <p:spTgt spid="1048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62"/>
                                        <p:tgtEl>
                                          <p:spTgt spid="1048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63"/>
                                        <p:tgtEl>
                                          <p:spTgt spid="1048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4">
                      <p:stCondLst>
                        <p:cond delay="indefinite"/>
                      </p:stCondLst>
                      <p:childTnLst>
                        <p:par>
                          <p:cTn fill="hold" id="65">
                            <p:stCondLst>
                              <p:cond delay="0"/>
                            </p:stCondLst>
                            <p:childTnLst>
                              <p:par>
                                <p:cTn fill="hold" id="6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68"/>
                                        <p:tgtEl>
                                          <p:spTgt spid="41946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69"/>
                                        <p:tgtEl>
                                          <p:spTgt spid="4194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70"/>
                                        <p:tgtEl>
                                          <p:spTgt spid="4194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1">
                      <p:stCondLst>
                        <p:cond delay="indefinite"/>
                      </p:stCondLst>
                      <p:childTnLst>
                        <p:par>
                          <p:cTn fill="hold" id="72">
                            <p:stCondLst>
                              <p:cond delay="0"/>
                            </p:stCondLst>
                            <p:childTnLst>
                              <p:par>
                                <p:cTn fill="hold" id="7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5"/>
                                        <p:tgtEl>
                                          <p:spTgt spid="1048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76"/>
                                        <p:tgtEl>
                                          <p:spTgt spid="1048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77"/>
                                        <p:tgtEl>
                                          <p:spTgt spid="1048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89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3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94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65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95" name="TextBox 10"/>
          <p:cNvSpPr txBox="1"/>
          <p:nvPr/>
        </p:nvSpPr>
        <p:spPr>
          <a:xfrm>
            <a:off x="547234" y="1093787"/>
            <a:ext cx="10663691" cy="2415541"/>
          </a:xfrm>
          <a:prstGeom prst="rect"/>
          <a:noFill/>
        </p:spPr>
        <p:txBody>
          <a:bodyPr wrap="square">
            <a:spAutoFit/>
          </a:bodyPr>
          <a:p>
            <a:pPr algn="just" defTabSz="719138" indent="-514350" marL="514350">
              <a:lnSpc>
                <a:spcPct val="150000"/>
              </a:lnSpc>
              <a:buAutoNum type="arabicPeriod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 block of 1 kg is stopped against a wall by applying a force F perpendicular to the wall.  If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0.2 then minimum value of F will be  </a:t>
            </a:r>
          </a:p>
          <a:p>
            <a:pPr algn="just" defTabSz="538163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1.	980 N 			2.  49 N 		3.	98 N 		4.    490 N </a:t>
            </a:r>
            <a:endParaRPr baseline="-25000" dirty="0" sz="2800" lang="en-US">
              <a:solidFill>
                <a:srgbClr val="FFFF00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sp>
        <p:nvSpPr>
          <p:cNvPr id="1048896" name="TextBox 11"/>
          <p:cNvSpPr txBox="1"/>
          <p:nvPr/>
        </p:nvSpPr>
        <p:spPr>
          <a:xfrm>
            <a:off x="1714500" y="21988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 Assignment Questions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680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658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81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659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82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660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83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661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84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662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85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663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86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664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87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665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2"/>
                                        <p:tgtEl>
                                          <p:spTgt spid="1048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3"/>
                                        <p:tgtEl>
                                          <p:spTgt spid="1048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48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7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898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666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899" name="TextBox 10"/>
          <p:cNvSpPr txBox="1"/>
          <p:nvPr/>
        </p:nvSpPr>
        <p:spPr>
          <a:xfrm>
            <a:off x="547234" y="2778926"/>
            <a:ext cx="10986408" cy="3291841"/>
          </a:xfrm>
          <a:prstGeom prst="rect"/>
          <a:noFill/>
        </p:spPr>
        <p:txBody>
          <a:bodyPr wrap="square">
            <a:spAutoFit/>
          </a:bodyPr>
          <a:p>
            <a:pPr algn="just" defTabSz="35560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The necessary centripetal force is provided by the frictional force between the road 	and type.   	 </a:t>
            </a:r>
          </a:p>
          <a:p>
            <a:pPr algn="just" defTabSz="355600"/>
            <a:r>
              <a:rPr b="1" dirty="0" sz="16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</a:t>
            </a:r>
            <a:r>
              <a:rPr b="1" dirty="0" sz="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</a:t>
            </a:r>
            <a:endParaRPr b="1" dirty="0" sz="10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 defTabSz="35560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	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= f =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N =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mg </a:t>
            </a:r>
          </a:p>
          <a:p>
            <a:pPr algn="just" defTabSz="355600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	V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 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rg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</a:p>
          <a:p>
            <a:pPr algn="just" defTabSz="355600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	 V = </a:t>
            </a:r>
          </a:p>
          <a:p>
            <a:pPr algn="just" defTabSz="355600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Conclusion </a:t>
            </a:r>
          </a:p>
          <a:p>
            <a:pPr algn="just" defTabSz="355600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	The maximum speed with which a car turn safely is </a:t>
            </a:r>
            <a:r>
              <a:rPr dirty="0" sz="2800" lang="en-US">
                <a:solidFill>
                  <a:srgbClr val="FFFF0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V</a:t>
            </a:r>
            <a:r>
              <a:rPr baseline="-25000" dirty="0" sz="2800" lang="en-US">
                <a:solidFill>
                  <a:srgbClr val="FFFF0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max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         .</a:t>
            </a:r>
          </a:p>
        </p:txBody>
      </p:sp>
      <p:sp>
        <p:nvSpPr>
          <p:cNvPr id="1048900" name="TextBox 11"/>
          <p:cNvSpPr txBox="1"/>
          <p:nvPr/>
        </p:nvSpPr>
        <p:spPr>
          <a:xfrm>
            <a:off x="1344443" y="240846"/>
            <a:ext cx="9611064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Motion of a car on a level Circular Road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688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667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89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668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90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669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91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670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92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671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93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672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94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673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95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674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96" name="Object 17"/>
          <p:cNvGraphicFramePr>
            <a:graphicFrameLocks noChangeAspect="1"/>
          </p:cNvGraphicFramePr>
          <p:nvPr/>
        </p:nvGraphicFramePr>
        <p:xfrm>
          <a:off x="921204" y="3624458"/>
          <a:ext cx="704850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330120" imgW="279360" progId="Equation.DSMT4">
                  <p:embed/>
                </p:oleObj>
              </mc:Choice>
              <mc:Fallback>
                <p:oleObj name="Equation" r:id="rId18" spid="" imgH="330120" imgW="279360" progId="Equation.DSMT4">
                  <p:embed/>
                  <p:pic>
                    <p:nvPicPr>
                      <p:cNvPr id="2097675" name="Object 1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921204" y="3624458"/>
                        <a:ext cx="704850" cy="83185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97" name="Object 5"/>
          <p:cNvGraphicFramePr>
            <a:graphicFrameLocks noChangeAspect="1"/>
          </p:cNvGraphicFramePr>
          <p:nvPr/>
        </p:nvGraphicFramePr>
        <p:xfrm>
          <a:off x="2418248" y="4767369"/>
          <a:ext cx="640219" cy="453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spid="" imgH="208173" imgW="293580" progId="Equation.DSMT4">
                  <p:embed/>
                </p:oleObj>
              </mc:Choice>
              <mc:Fallback>
                <p:oleObj name="Equation" r:id="rId20" spid="" imgH="208173" imgW="293580" progId="Equation.DSMT4">
                  <p:embed/>
                  <p:pic>
                    <p:nvPicPr>
                      <p:cNvPr id="2097676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2418248" y="4767369"/>
                        <a:ext cx="640219" cy="453346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698" name="Object 16"/>
          <p:cNvGraphicFramePr>
            <a:graphicFrameLocks noChangeAspect="1"/>
          </p:cNvGraphicFramePr>
          <p:nvPr/>
        </p:nvGraphicFramePr>
        <p:xfrm>
          <a:off x="10358437" y="5601638"/>
          <a:ext cx="785812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spid="" imgH="215640" imgW="393480" progId="Equation.DSMT4">
                  <p:embed/>
                </p:oleObj>
              </mc:Choice>
              <mc:Fallback>
                <p:oleObj name="Equation" r:id="rId22" spid="" imgH="215640" imgW="393480" progId="Equation.DSMT4">
                  <p:embed/>
                  <p:pic>
                    <p:nvPicPr>
                      <p:cNvPr id="2097677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3"/>
                      <a:stretch>
                        <a:fillRect/>
                      </a:stretch>
                    </p:blipFill>
                    <p:spPr>
                      <a:xfrm>
                        <a:off x="10358437" y="5601638"/>
                        <a:ext cx="785812" cy="43021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678" name="Picture 18"/>
          <p:cNvPicPr>
            <a:picLocks noChangeAspect="1"/>
          </p:cNvPicPr>
          <p:nvPr/>
        </p:nvPicPr>
        <p:blipFill>
          <a:blip xmlns:r="http://schemas.openxmlformats.org/officeDocument/2006/relationships" r:embed="rId24"/>
          <a:stretch>
            <a:fillRect/>
          </a:stretch>
        </p:blipFill>
        <p:spPr>
          <a:xfrm>
            <a:off x="658358" y="898530"/>
            <a:ext cx="2400109" cy="1843064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2097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5"/>
                                        <p:tgtEl>
                                          <p:spTgt spid="2097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6"/>
                                        <p:tgtEl>
                                          <p:spTgt spid="2097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41946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4194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4194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104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104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2"/>
                                        <p:tgtEl>
                                          <p:spTgt spid="104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4"/>
                                        <p:tgtEl>
                                          <p:spTgt spid="104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id="47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9"/>
                                        <p:tgtEl>
                                          <p:spTgt spid="104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0"/>
                                        <p:tgtEl>
                                          <p:spTgt spid="104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1"/>
                                        <p:tgtEl>
                                          <p:spTgt spid="104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2">
                      <p:stCondLst>
                        <p:cond delay="indefinite"/>
                      </p:stCondLst>
                      <p:childTnLst>
                        <p:par>
                          <p:cTn fill="hold" id="53">
                            <p:stCondLst>
                              <p:cond delay="0"/>
                            </p:stCondLst>
                            <p:childTnLst>
                              <p:par>
                                <p:cTn fill="hold" id="54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56"/>
                                        <p:tgtEl>
                                          <p:spTgt spid="41946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7"/>
                                        <p:tgtEl>
                                          <p:spTgt spid="4194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8"/>
                                        <p:tgtEl>
                                          <p:spTgt spid="4194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9">
                      <p:stCondLst>
                        <p:cond delay="indefinite"/>
                      </p:stCondLst>
                      <p:childTnLst>
                        <p:par>
                          <p:cTn fill="hold" id="60">
                            <p:stCondLst>
                              <p:cond delay="0"/>
                            </p:stCondLst>
                            <p:childTnLst>
                              <p:par>
                                <p:cTn fill="hold" id="6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63"/>
                                        <p:tgtEl>
                                          <p:spTgt spid="1048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64"/>
                                        <p:tgtEl>
                                          <p:spTgt spid="1048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65"/>
                                        <p:tgtEl>
                                          <p:spTgt spid="1048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66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68"/>
                                        <p:tgtEl>
                                          <p:spTgt spid="1048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69"/>
                                        <p:tgtEl>
                                          <p:spTgt spid="1048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70"/>
                                        <p:tgtEl>
                                          <p:spTgt spid="1048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1">
                      <p:stCondLst>
                        <p:cond delay="indefinite"/>
                      </p:stCondLst>
                      <p:childTnLst>
                        <p:par>
                          <p:cTn fill="hold" id="72">
                            <p:stCondLst>
                              <p:cond delay="0"/>
                            </p:stCondLst>
                            <p:childTnLst>
                              <p:par>
                                <p:cTn fill="hold" id="7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5"/>
                                        <p:tgtEl>
                                          <p:spTgt spid="4194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76"/>
                                        <p:tgtEl>
                                          <p:spTgt spid="4194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77"/>
                                        <p:tgtEl>
                                          <p:spTgt spid="4194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900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1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902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679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903" name="TextBox 10"/>
          <p:cNvSpPr txBox="1"/>
          <p:nvPr/>
        </p:nvSpPr>
        <p:spPr>
          <a:xfrm>
            <a:off x="661537" y="1061129"/>
            <a:ext cx="10986408" cy="2396490"/>
          </a:xfrm>
          <a:prstGeom prst="rect"/>
          <a:noFill/>
        </p:spPr>
        <p:txBody>
          <a:bodyPr wrap="square">
            <a:spAutoFit/>
          </a:bodyPr>
          <a:p>
            <a:pPr algn="just" defTabSz="719138" indent="-514350" marL="514350">
              <a:lnSpc>
                <a:spcPct val="150000"/>
              </a:lnSpc>
              <a:buAutoNum type="arabicPeriod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An unbanked curve has a radius of 60 m.  The maximum speed at which a car can make a turn if the coefficient of static friction is 0.75, is   </a:t>
            </a:r>
          </a:p>
          <a:p>
            <a:pPr algn="just" defTabSz="538163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1.	2.1 m/s 		2.   14 m/s 	3.	21 m/s 		4.   7 m/s </a:t>
            </a:r>
            <a:endParaRPr baseline="-25000" dirty="0" sz="2800" lang="en-US">
              <a:solidFill>
                <a:srgbClr val="FFFF00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sp>
        <p:nvSpPr>
          <p:cNvPr id="1048904" name="TextBox 11"/>
          <p:cNvSpPr txBox="1"/>
          <p:nvPr/>
        </p:nvSpPr>
        <p:spPr>
          <a:xfrm>
            <a:off x="1714500" y="21988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 Assignment Questions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699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680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00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681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01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682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02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683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03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684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04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685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05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686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06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687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9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1"/>
                                        <p:tgtEl>
                                          <p:spTgt spid="10489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2"/>
                                        <p:tgtEl>
                                          <p:spTgt spid="10489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5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906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688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907" name="TextBox 10"/>
          <p:cNvSpPr txBox="1"/>
          <p:nvPr/>
        </p:nvSpPr>
        <p:spPr>
          <a:xfrm>
            <a:off x="547234" y="844775"/>
            <a:ext cx="10635116" cy="3063241"/>
          </a:xfrm>
          <a:prstGeom prst="rect"/>
          <a:noFill/>
        </p:spPr>
        <p:txBody>
          <a:bodyPr wrap="square">
            <a:spAutoFit/>
          </a:bodyPr>
          <a:p>
            <a:pPr algn="just" defTabSz="538163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2.	When the road is dry and the coefficient of friction is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, the 	maximum speed of a car in a circular path is 10 m/s, if the 	road becomes wet and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’ =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/2.  What is the maximum speed 	permitted?    </a:t>
            </a:r>
          </a:p>
          <a:p>
            <a:pPr algn="just" defTabSz="538163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1.	5 m/s 			2.   10 m/s 	3.	10     m/s 		4.   5      m/s </a:t>
            </a:r>
            <a:endParaRPr baseline="-25000" dirty="0" sz="2800" lang="en-US">
              <a:solidFill>
                <a:srgbClr val="FFFF00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4194707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689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08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690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09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691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10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692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11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693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12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694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13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695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14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696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15" name="Object 5"/>
          <p:cNvGraphicFramePr>
            <a:graphicFrameLocks noChangeAspect="1"/>
          </p:cNvGraphicFramePr>
          <p:nvPr/>
        </p:nvGraphicFramePr>
        <p:xfrm>
          <a:off x="6919345" y="3471284"/>
          <a:ext cx="414791" cy="414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183845" imgW="183574" progId="Equation.DSMT4">
                  <p:embed/>
                </p:oleObj>
              </mc:Choice>
              <mc:Fallback>
                <p:oleObj name="Equation" r:id="rId18" spid="" imgH="183845" imgW="183574" progId="Equation.DSMT4">
                  <p:embed/>
                  <p:pic>
                    <p:nvPicPr>
                      <p:cNvPr id="2097697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6919345" y="3471284"/>
                        <a:ext cx="414791" cy="414791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16" name="Object 15"/>
          <p:cNvGraphicFramePr>
            <a:graphicFrameLocks noChangeAspect="1"/>
          </p:cNvGraphicFramePr>
          <p:nvPr/>
        </p:nvGraphicFramePr>
        <p:xfrm>
          <a:off x="9486220" y="3454275"/>
          <a:ext cx="40957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spid="" imgH="419126" imgW="409485" progId="Equation.DSMT4">
                  <p:embed/>
                </p:oleObj>
              </mc:Choice>
              <mc:Fallback>
                <p:oleObj name="Equation" r:id="rId20" spid="" imgH="419126" imgW="409485" progId="Equation.DSMT4">
                  <p:embed/>
                  <p:pic>
                    <p:nvPicPr>
                      <p:cNvPr id="2097698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9486220" y="3454275"/>
                        <a:ext cx="409575" cy="41910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909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699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910" name="TextBox 10"/>
          <p:cNvSpPr txBox="1"/>
          <p:nvPr/>
        </p:nvSpPr>
        <p:spPr>
          <a:xfrm>
            <a:off x="413713" y="3004090"/>
            <a:ext cx="10876587" cy="3380741"/>
          </a:xfrm>
          <a:prstGeom prst="rect"/>
          <a:noFill/>
        </p:spPr>
        <p:txBody>
          <a:bodyPr wrap="square">
            <a:spAutoFit/>
          </a:bodyPr>
          <a:p>
            <a:pPr algn="just" indent="-342900" marL="342900">
              <a:buFont typeface="Arial" panose="020B0604020202020204" pitchFamily="34" charset="0"/>
              <a:buChar char="•"/>
            </a:pPr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The maximum speed with which a car can turn through a Banked circular road is  </a:t>
            </a:r>
          </a:p>
          <a:p>
            <a:pPr algn="just"/>
            <a:endParaRPr b="1" dirty="0" sz="2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    </a:t>
            </a:r>
          </a:p>
          <a:p>
            <a:pPr algn="just" defTabSz="355600"/>
            <a:r>
              <a:rPr b="1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</a:t>
            </a:r>
            <a:r>
              <a:rPr b="1" dirty="0" sz="16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</a:t>
            </a:r>
            <a:r>
              <a:rPr b="1" dirty="0" sz="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</a:t>
            </a:r>
          </a:p>
          <a:p>
            <a:pPr algn="just" defTabSz="355600"/>
            <a:endParaRPr b="1" dirty="0" sz="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 defTabSz="355600"/>
            <a:endParaRPr b="1" dirty="0" sz="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 defTabSz="355600"/>
            <a:endParaRPr b="1" dirty="0" sz="800" lang="en-US">
              <a:solidFill>
                <a:schemeClr val="bg1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algn="just" defTabSz="355600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where ‘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’ is the coefficient of friction during motion with velocity 	V. </a:t>
            </a:r>
          </a:p>
        </p:txBody>
      </p:sp>
      <p:sp>
        <p:nvSpPr>
          <p:cNvPr id="1048911" name="TextBox 11"/>
          <p:cNvSpPr txBox="1"/>
          <p:nvPr/>
        </p:nvSpPr>
        <p:spPr>
          <a:xfrm>
            <a:off x="1618456" y="267839"/>
            <a:ext cx="8953500" cy="584775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2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Motion of a Car on a Banked Circular Road </a:t>
            </a:r>
            <a:endParaRPr b="1" dirty="0" sz="32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717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700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18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701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19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702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20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703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21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704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22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705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23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706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24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707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25" name="Object 5"/>
          <p:cNvGraphicFramePr>
            <a:graphicFrameLocks noChangeAspect="1"/>
          </p:cNvGraphicFramePr>
          <p:nvPr/>
        </p:nvGraphicFramePr>
        <p:xfrm>
          <a:off x="901700" y="4136182"/>
          <a:ext cx="3144788" cy="1213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392018" imgW="1016077" progId="Equation.DSMT4">
                  <p:embed/>
                </p:oleObj>
              </mc:Choice>
              <mc:Fallback>
                <p:oleObj name="Equation" r:id="rId18" spid="" imgH="392018" imgW="1016077" progId="Equation.DSMT4">
                  <p:embed/>
                  <p:pic>
                    <p:nvPicPr>
                      <p:cNvPr id="2097708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901700" y="4136182"/>
                        <a:ext cx="3144788" cy="121369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709" name="Picture 16"/>
          <p:cNvPicPr>
            <a:picLocks noChangeAspect="1"/>
          </p:cNvPicPr>
          <p:nvPr/>
        </p:nvPicPr>
        <p:blipFill>
          <a:blip xmlns:r="http://schemas.openxmlformats.org/officeDocument/2006/relationships" r:embed="rId20"/>
          <a:stretch>
            <a:fillRect/>
          </a:stretch>
        </p:blipFill>
        <p:spPr>
          <a:xfrm>
            <a:off x="3442643" y="1110788"/>
            <a:ext cx="4751567" cy="1808190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2097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5"/>
                                        <p:tgtEl>
                                          <p:spTgt spid="2097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6"/>
                                        <p:tgtEl>
                                          <p:spTgt spid="2097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1"/>
                                        <p:tgtEl>
                                          <p:spTgt spid="1048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2"/>
                                        <p:tgtEl>
                                          <p:spTgt spid="1048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">
                      <p:stCondLst>
                        <p:cond delay="indefinite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fill="hold" id="2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7"/>
                                        <p:tgtEl>
                                          <p:spTgt spid="4194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8"/>
                                        <p:tgtEl>
                                          <p:spTgt spid="4194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9">
                      <p:stCondLst>
                        <p:cond delay="indefinite"/>
                      </p:stCondLst>
                      <p:childTnLst>
                        <p:par>
                          <p:cTn fill="hold" id="30">
                            <p:stCondLst>
                              <p:cond delay="0"/>
                            </p:stCondLst>
                            <p:childTnLst>
                              <p:par>
                                <p:cTn fill="hold" id="3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3"/>
                                        <p:tgtEl>
                                          <p:spTgt spid="10489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4"/>
                                        <p:tgtEl>
                                          <p:spTgt spid="10489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5"/>
                                        <p:tgtEl>
                                          <p:spTgt spid="10489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911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91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710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914" name="TextBox 10"/>
          <p:cNvSpPr txBox="1"/>
          <p:nvPr/>
        </p:nvSpPr>
        <p:spPr>
          <a:xfrm>
            <a:off x="781616" y="1321376"/>
            <a:ext cx="10334059" cy="3044808"/>
          </a:xfrm>
          <a:prstGeom prst="rect"/>
          <a:noFill/>
        </p:spPr>
        <p:txBody>
          <a:bodyPr wrap="square">
            <a:spAutoFit/>
          </a:bodyPr>
          <a:p>
            <a:pPr algn="just" defTabSz="355600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Conclusion :</a:t>
            </a:r>
          </a:p>
          <a:p>
            <a:pPr algn="just" defTabSz="355600" indent="-342900" marL="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The maximum possible speed of a car on a banked road is greater than that on a flat road. 	</a:t>
            </a:r>
          </a:p>
          <a:p>
            <a:pPr algn="just" defTabSz="355600" indent="-342900" marL="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Maximum speed with which a car can turn safely for zero friction (is m = 0) is </a:t>
            </a:r>
          </a:p>
        </p:txBody>
      </p:sp>
      <p:graphicFrame>
        <p:nvGraphicFramePr>
          <p:cNvPr id="4194726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711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27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712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28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713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29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714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30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715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31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716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32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717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33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718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34" name="Object 5"/>
          <p:cNvGraphicFramePr>
            <a:graphicFrameLocks noChangeAspect="1"/>
          </p:cNvGraphicFramePr>
          <p:nvPr/>
        </p:nvGraphicFramePr>
        <p:xfrm>
          <a:off x="4386117" y="3834711"/>
          <a:ext cx="1763858" cy="544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208173" imgW="673220" progId="Equation.DSMT4">
                  <p:embed/>
                </p:oleObj>
              </mc:Choice>
              <mc:Fallback>
                <p:oleObj name="Equation" r:id="rId18" spid="" imgH="208173" imgW="673220" progId="Equation.DSMT4">
                  <p:embed/>
                  <p:pic>
                    <p:nvPicPr>
                      <p:cNvPr id="2097719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4386117" y="3834711"/>
                        <a:ext cx="1763858" cy="54496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104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4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104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41947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4194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4194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5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916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720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917" name="TextBox 10"/>
          <p:cNvSpPr txBox="1"/>
          <p:nvPr/>
        </p:nvSpPr>
        <p:spPr>
          <a:xfrm>
            <a:off x="661537" y="1061129"/>
            <a:ext cx="10216013" cy="2815590"/>
          </a:xfrm>
          <a:prstGeom prst="rect"/>
          <a:noFill/>
        </p:spPr>
        <p:txBody>
          <a:bodyPr wrap="square">
            <a:spAutoFit/>
          </a:bodyPr>
          <a:p>
            <a:pPr algn="just" defTabSz="719138" indent="-514350" marL="514350">
              <a:lnSpc>
                <a:spcPct val="150000"/>
              </a:lnSpc>
              <a:buAutoNum type="arabicPeriod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 road is banked at an angle of 30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o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to the horizontal for negotiating a curve of radius 10     m.  At what velocity will a car experience no friction while negotiating the curve?    </a:t>
            </a:r>
          </a:p>
          <a:p>
            <a:pPr algn="just" defTabSz="538163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1.	54 km/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hr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						2.   72 km/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hr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</a:p>
          <a:p>
            <a:pPr algn="just" defTabSz="538163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3.	36 km/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hr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						4.   18 km/</a:t>
            </a:r>
            <a:r>
              <a:rPr dirty="0" sz="2800" lang="en-US" err="1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hr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  <a:endParaRPr baseline="-25000" dirty="0" sz="2800" lang="en-US">
              <a:solidFill>
                <a:srgbClr val="FFFF00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sp>
        <p:nvSpPr>
          <p:cNvPr id="1048918" name="TextBox 11"/>
          <p:cNvSpPr txBox="1"/>
          <p:nvPr/>
        </p:nvSpPr>
        <p:spPr>
          <a:xfrm>
            <a:off x="1714500" y="21988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 Assignment Questions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735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721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36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722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37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723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38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724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39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725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40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726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41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727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42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728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43" name="Object 5"/>
          <p:cNvGraphicFramePr>
            <a:graphicFrameLocks noChangeAspect="1"/>
          </p:cNvGraphicFramePr>
          <p:nvPr/>
        </p:nvGraphicFramePr>
        <p:xfrm>
          <a:off x="6297838" y="1845979"/>
          <a:ext cx="488158" cy="488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183845" imgW="183574" progId="Equation.DSMT4">
                  <p:embed/>
                </p:oleObj>
              </mc:Choice>
              <mc:Fallback>
                <p:oleObj name="Equation" r:id="rId18" spid="" imgH="183845" imgW="183574" progId="Equation.DSMT4">
                  <p:embed/>
                  <p:pic>
                    <p:nvPicPr>
                      <p:cNvPr id="2097729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6297838" y="1845979"/>
                        <a:ext cx="488158" cy="48815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2"/>
                                        <p:tgtEl>
                                          <p:spTgt spid="104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3"/>
                                        <p:tgtEl>
                                          <p:spTgt spid="104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4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7"/>
                                        <p:tgtEl>
                                          <p:spTgt spid="104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8"/>
                                        <p:tgtEl>
                                          <p:spTgt spid="104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9"/>
                                        <p:tgtEl>
                                          <p:spTgt spid="104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9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920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730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921" name="TextBox 10"/>
          <p:cNvSpPr txBox="1"/>
          <p:nvPr/>
        </p:nvSpPr>
        <p:spPr>
          <a:xfrm>
            <a:off x="661537" y="1061129"/>
            <a:ext cx="10463663" cy="2613921"/>
          </a:xfrm>
          <a:prstGeom prst="rect"/>
          <a:noFill/>
        </p:spPr>
        <p:txBody>
          <a:bodyPr wrap="square">
            <a:spAutoFit/>
          </a:bodyPr>
          <a:p>
            <a:pPr algn="just" defTabSz="719138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When a cyclist turn a road, he has to bend a little inward from the vertical position to secure the centripetal force necessary for turning or in other words the cyclist has to counteract the centrifugal force.  </a:t>
            </a:r>
            <a:endParaRPr baseline="-25000" dirty="0" sz="2800" lang="en-US">
              <a:solidFill>
                <a:srgbClr val="FFFF00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sp>
        <p:nvSpPr>
          <p:cNvPr id="1048922" name="TextBox 11"/>
          <p:cNvSpPr txBox="1"/>
          <p:nvPr/>
        </p:nvSpPr>
        <p:spPr>
          <a:xfrm>
            <a:off x="1714500" y="21988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Bending of a cycle or turning 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744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731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45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732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46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733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47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734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48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735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49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736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50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737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51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738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739" name="object 8"/>
          <p:cNvPicPr>
            <a:picLocks/>
          </p:cNvPicPr>
          <p:nvPr/>
        </p:nvPicPr>
        <p:blipFill>
          <a:blip xmlns:r="http://schemas.openxmlformats.org/officeDocument/2006/relationships" r:embed="rId18" cstate="print"/>
          <a:stretch>
            <a:fillRect/>
          </a:stretch>
        </p:blipFill>
        <p:spPr>
          <a:xfrm>
            <a:off x="8337305" y="3536963"/>
            <a:ext cx="2660604" cy="2313896"/>
          </a:xfrm>
          <a:prstGeom prst="rect"/>
        </p:spPr>
      </p:pic>
      <p:sp>
        <p:nvSpPr>
          <p:cNvPr id="1048923" name="TextBox 16"/>
          <p:cNvSpPr txBox="1"/>
          <p:nvPr/>
        </p:nvSpPr>
        <p:spPr>
          <a:xfrm>
            <a:off x="4001197" y="3121716"/>
            <a:ext cx="4586654" cy="2682240"/>
          </a:xfrm>
          <a:prstGeom prst="rect"/>
          <a:noFill/>
        </p:spPr>
        <p:txBody>
          <a:bodyPr wrap="square">
            <a:spAutoFit/>
          </a:bodyPr>
          <a:p>
            <a:pPr algn="just" defTabSz="719138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R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sin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</a:t>
            </a:r>
            <a:endParaRPr altLang="en-US" lang="zh-CN"/>
          </a:p>
          <a:p>
            <a:pPr algn="just" defTabSz="719138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R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cos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mg</a:t>
            </a:r>
            <a:endParaRPr altLang="en-US" lang="zh-CN"/>
          </a:p>
          <a:p>
            <a:pPr algn="just" defTabSz="719138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or tan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</a:t>
            </a:r>
          </a:p>
          <a:p>
            <a:pPr algn="just" defTabSz="719138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is the angle with vertical.</a:t>
            </a:r>
            <a:endParaRPr baseline="-25000" dirty="0" sz="2800" lang="en-US">
              <a:solidFill>
                <a:srgbClr val="FFFF00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pic>
        <p:nvPicPr>
          <p:cNvPr id="2097740" name="Picture 18"/>
          <p:cNvPicPr>
            <a:picLocks noChangeAspect="1"/>
          </p:cNvPicPr>
          <p:nvPr/>
        </p:nvPicPr>
        <p:blipFill>
          <a:blip xmlns:r="http://schemas.openxmlformats.org/officeDocument/2006/relationships" r:embed="rId19"/>
          <a:stretch>
            <a:fillRect/>
          </a:stretch>
        </p:blipFill>
        <p:spPr>
          <a:xfrm>
            <a:off x="822602" y="3637641"/>
            <a:ext cx="2747363" cy="2285274"/>
          </a:xfrm>
          <a:prstGeom prst="rect"/>
        </p:spPr>
      </p:pic>
      <p:graphicFrame>
        <p:nvGraphicFramePr>
          <p:cNvPr id="4194752" name="Object 19"/>
          <p:cNvGraphicFramePr>
            <a:graphicFrameLocks noChangeAspect="1"/>
          </p:cNvGraphicFramePr>
          <p:nvPr/>
        </p:nvGraphicFramePr>
        <p:xfrm>
          <a:off x="5542041" y="3166304"/>
          <a:ext cx="553959" cy="687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spid="" imgH="318688" imgW="256795" progId="Equation.DSMT4">
                  <p:embed/>
                </p:oleObj>
              </mc:Choice>
              <mc:Fallback>
                <p:oleObj name="Equation" r:id="rId20" spid="" imgH="318688" imgW="256795" progId="Equation.DSMT4">
                  <p:embed/>
                  <p:pic>
                    <p:nvPicPr>
                      <p:cNvPr id="2097741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5332227" y="3168039"/>
                        <a:ext cx="553959" cy="68731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53" name="Object 20"/>
          <p:cNvGraphicFramePr>
            <a:graphicFrameLocks noChangeAspect="1"/>
          </p:cNvGraphicFramePr>
          <p:nvPr/>
        </p:nvGraphicFramePr>
        <p:xfrm>
          <a:off x="5784850" y="4428676"/>
          <a:ext cx="365125" cy="703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spid="" imgH="330852" imgW="171081" progId="Equation.DSMT4">
                  <p:embed/>
                </p:oleObj>
              </mc:Choice>
              <mc:Fallback>
                <p:oleObj name="Equation" r:id="rId22" spid="" imgH="330852" imgW="171081" progId="Equation.DSMT4">
                  <p:embed/>
                  <p:pic>
                    <p:nvPicPr>
                      <p:cNvPr id="2097742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3"/>
                      <a:stretch>
                        <a:fillRect/>
                      </a:stretch>
                    </p:blipFill>
                    <p:spPr>
                      <a:xfrm>
                        <a:off x="5784850" y="4428676"/>
                        <a:ext cx="365125" cy="703204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2097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5"/>
                                        <p:tgtEl>
                                          <p:spTgt spid="2097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6"/>
                                        <p:tgtEl>
                                          <p:spTgt spid="2097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8"/>
                                        <p:tgtEl>
                                          <p:spTgt spid="2097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9"/>
                                        <p:tgtEl>
                                          <p:spTgt spid="2097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30"/>
                                        <p:tgtEl>
                                          <p:spTgt spid="2097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5"/>
                                        <p:tgtEl>
                                          <p:spTgt spid="1048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6"/>
                                        <p:tgtEl>
                                          <p:spTgt spid="1048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7">
                      <p:stCondLst>
                        <p:cond delay="indefinite"/>
                      </p:stCondLst>
                      <p:childTnLst>
                        <p:par>
                          <p:cTn fill="hold" id="38">
                            <p:stCondLst>
                              <p:cond delay="0"/>
                            </p:stCondLst>
                            <p:childTnLst>
                              <p:par>
                                <p:cTn fill="hold" id="3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1"/>
                                        <p:tgtEl>
                                          <p:spTgt spid="4194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2"/>
                                        <p:tgtEl>
                                          <p:spTgt spid="4194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4194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4">
                      <p:stCondLst>
                        <p:cond delay="indefinite"/>
                      </p:stCondLst>
                      <p:childTnLst>
                        <p:par>
                          <p:cTn fill="hold" id="45">
                            <p:stCondLst>
                              <p:cond delay="0"/>
                            </p:stCondLst>
                            <p:childTnLst>
                              <p:par>
                                <p:cTn fill="hold" id="4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48"/>
                                        <p:tgtEl>
                                          <p:spTgt spid="1048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9"/>
                                        <p:tgtEl>
                                          <p:spTgt spid="1048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0"/>
                                        <p:tgtEl>
                                          <p:spTgt spid="1048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1">
                      <p:stCondLst>
                        <p:cond delay="indefinite"/>
                      </p:stCondLst>
                      <p:childTnLst>
                        <p:par>
                          <p:cTn fill="hold" id="52">
                            <p:stCondLst>
                              <p:cond delay="0"/>
                            </p:stCondLst>
                            <p:childTnLst>
                              <p:par>
                                <p:cTn fill="hold" id="5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55"/>
                                        <p:tgtEl>
                                          <p:spTgt spid="1048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56"/>
                                        <p:tgtEl>
                                          <p:spTgt spid="1048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57"/>
                                        <p:tgtEl>
                                          <p:spTgt spid="1048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8">
                      <p:stCondLst>
                        <p:cond delay="indefinite"/>
                      </p:stCondLst>
                      <p:childTnLst>
                        <p:par>
                          <p:cTn fill="hold" id="59">
                            <p:stCondLst>
                              <p:cond delay="0"/>
                            </p:stCondLst>
                            <p:childTnLst>
                              <p:par>
                                <p:cTn fill="hold" id="6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62"/>
                                        <p:tgtEl>
                                          <p:spTgt spid="41947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63"/>
                                        <p:tgtEl>
                                          <p:spTgt spid="4194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64"/>
                                        <p:tgtEl>
                                          <p:spTgt spid="4194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5">
                      <p:stCondLst>
                        <p:cond delay="indefinite"/>
                      </p:stCondLst>
                      <p:childTnLst>
                        <p:par>
                          <p:cTn fill="hold" id="66">
                            <p:stCondLst>
                              <p:cond delay="0"/>
                            </p:stCondLst>
                            <p:childTnLst>
                              <p:par>
                                <p:cTn fill="hold" id="67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69"/>
                                        <p:tgtEl>
                                          <p:spTgt spid="1048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70"/>
                                        <p:tgtEl>
                                          <p:spTgt spid="1048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71"/>
                                        <p:tgtEl>
                                          <p:spTgt spid="1048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922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925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743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926" name="TextBox 10"/>
          <p:cNvSpPr txBox="1"/>
          <p:nvPr/>
        </p:nvSpPr>
        <p:spPr>
          <a:xfrm>
            <a:off x="656771" y="956863"/>
            <a:ext cx="10220779" cy="3863340"/>
          </a:xfrm>
          <a:prstGeom prst="rect"/>
          <a:noFill/>
        </p:spPr>
        <p:txBody>
          <a:bodyPr wrap="square">
            <a:spAutoFit/>
          </a:bodyPr>
          <a:p>
            <a:pPr algn="just" defTabSz="719138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   The safe velocity of turning is  </a:t>
            </a:r>
          </a:p>
          <a:p>
            <a:pPr algn="just" defTabSz="719138">
              <a:lnSpc>
                <a:spcPct val="150000"/>
              </a:lnSpc>
            </a:pPr>
            <a:r>
              <a:rPr dirty="0" sz="2800" lang="en-US">
                <a:solidFill>
                  <a:srgbClr val="FFFF0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Note :</a:t>
            </a:r>
          </a:p>
          <a:p>
            <a:pPr algn="just" defTabSz="719138" indent="-514350" marL="514350">
              <a:lnSpc>
                <a:spcPct val="150000"/>
              </a:lnSpc>
              <a:buAutoNum type="arabicParenR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Horizontal component of Normal reaction R, provides the necessary centripetal force </a:t>
            </a:r>
          </a:p>
          <a:p>
            <a:pPr algn="just" defTabSz="719138" indent="-514350" marL="514350">
              <a:lnSpc>
                <a:spcPct val="150000"/>
              </a:lnSpc>
              <a:buAutoNum type="arabicParenR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Vertical component of normal reaction balances the weight mg. </a:t>
            </a:r>
            <a:endParaRPr baseline="-25000" dirty="0" sz="2800" lang="en-US">
              <a:solidFill>
                <a:srgbClr val="FFFF00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4194754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744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55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745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56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746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57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747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58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748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59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749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60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750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61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751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62" name="Object 5"/>
          <p:cNvGraphicFramePr>
            <a:graphicFrameLocks noChangeAspect="1"/>
          </p:cNvGraphicFramePr>
          <p:nvPr/>
        </p:nvGraphicFramePr>
        <p:xfrm>
          <a:off x="670379" y="1141413"/>
          <a:ext cx="398462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spid="" imgH="110168" imgW="110006" progId="Equation.DSMT4">
                  <p:embed/>
                </p:oleObj>
              </mc:Choice>
              <mc:Fallback>
                <p:oleObj name="Equation" r:id="rId18" spid="" imgH="110168" imgW="110006" progId="Equation.DSMT4">
                  <p:embed/>
                  <p:pic>
                    <p:nvPicPr>
                      <p:cNvPr id="2097752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9"/>
                      <a:stretch>
                        <a:fillRect/>
                      </a:stretch>
                    </p:blipFill>
                    <p:spPr>
                      <a:xfrm>
                        <a:off x="670379" y="1141413"/>
                        <a:ext cx="398462" cy="398462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63" name="Object 17"/>
          <p:cNvGraphicFramePr>
            <a:graphicFrameLocks noChangeAspect="1"/>
          </p:cNvGraphicFramePr>
          <p:nvPr/>
        </p:nvGraphicFramePr>
        <p:xfrm>
          <a:off x="5883274" y="1122363"/>
          <a:ext cx="1824047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spid="" imgH="208173" imgW="673220" progId="Equation.DSMT4">
                  <p:embed/>
                </p:oleObj>
              </mc:Choice>
              <mc:Fallback>
                <p:oleObj name="Equation" r:id="rId20" spid="" imgH="208173" imgW="673220" progId="Equation.DSMT4">
                  <p:embed/>
                  <p:pic>
                    <p:nvPicPr>
                      <p:cNvPr id="2097753" name="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1"/>
                      <a:stretch>
                        <a:fillRect/>
                      </a:stretch>
                    </p:blipFill>
                    <p:spPr>
                      <a:xfrm>
                        <a:off x="5883274" y="1122363"/>
                        <a:ext cx="1824047" cy="56356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4194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5"/>
                                        <p:tgtEl>
                                          <p:spTgt spid="41947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6"/>
                                        <p:tgtEl>
                                          <p:spTgt spid="4194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1"/>
                                        <p:tgtEl>
                                          <p:spTgt spid="10489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2"/>
                                        <p:tgtEl>
                                          <p:spTgt spid="10489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9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9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9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10489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35"/>
                                        <p:tgtEl>
                                          <p:spTgt spid="10489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10489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10489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7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928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75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929" name="TextBox 10"/>
          <p:cNvSpPr txBox="1"/>
          <p:nvPr/>
        </p:nvSpPr>
        <p:spPr>
          <a:xfrm>
            <a:off x="602002" y="1013504"/>
            <a:ext cx="10427948" cy="4072890"/>
          </a:xfrm>
          <a:prstGeom prst="rect"/>
          <a:noFill/>
        </p:spPr>
        <p:txBody>
          <a:bodyPr wrap="square">
            <a:spAutoFit/>
          </a:bodyPr>
          <a:p>
            <a:pPr algn="just" defTabSz="719138" indent="-514350" marL="514350">
              <a:buAutoNum type="arabicPeriod"/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A cyclist taking turn bends inwards while a car passenger taking same turn is thrown outwards.  The reason is     </a:t>
            </a:r>
          </a:p>
          <a:p>
            <a:pPr algn="just" defTabSz="538163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1.	Car is heavier than cycle </a:t>
            </a:r>
          </a:p>
          <a:p>
            <a:pPr algn="just" defTabSz="538163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2.   Car has four wheels while cycle has only two </a:t>
            </a:r>
          </a:p>
          <a:p>
            <a:pPr algn="just" defTabSz="538163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3.	Difference in the speed of the two </a:t>
            </a:r>
          </a:p>
          <a:p>
            <a:pPr algn="just" defTabSz="538163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4.   Cyclist has to counteract the centrifugal force while in the 			case of car only the passenger is thrown by this force </a:t>
            </a:r>
            <a:endParaRPr baseline="-25000" dirty="0" sz="2800" lang="en-US">
              <a:solidFill>
                <a:srgbClr val="FFFF00"/>
              </a:solidFill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sp>
        <p:nvSpPr>
          <p:cNvPr id="1048930" name="TextBox 11"/>
          <p:cNvSpPr txBox="1"/>
          <p:nvPr/>
        </p:nvSpPr>
        <p:spPr>
          <a:xfrm>
            <a:off x="1714500" y="219884"/>
            <a:ext cx="8327571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36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 Assignment Questions</a:t>
            </a:r>
            <a:endParaRPr b="1" dirty="0" sz="36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194764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755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65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756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66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757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67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758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68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759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69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760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70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761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71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762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10489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9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9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2"/>
                                        <p:tgtEl>
                                          <p:spTgt spid="10489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3"/>
                                        <p:tgtEl>
                                          <p:spTgt spid="10489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489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7"/>
                                        <p:tgtEl>
                                          <p:spTgt spid="10489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8"/>
                                        <p:tgtEl>
                                          <p:spTgt spid="10489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9"/>
                                        <p:tgtEl>
                                          <p:spTgt spid="10489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2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2"/>
                                        <p:tgtEl>
                                          <p:spTgt spid="10489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3"/>
                                        <p:tgtEl>
                                          <p:spTgt spid="10489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4"/>
                                        <p:tgtEl>
                                          <p:spTgt spid="10489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25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27"/>
                                        <p:tgtEl>
                                          <p:spTgt spid="10489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8"/>
                                        <p:tgtEl>
                                          <p:spTgt spid="10489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10489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1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932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763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55562" y="-55562"/>
            <a:ext cx="12247562" cy="6913562"/>
          </a:xfrm>
          <a:prstGeom prst="rect"/>
        </p:spPr>
      </p:pic>
      <p:sp>
        <p:nvSpPr>
          <p:cNvPr id="1048933" name="TextBox 10"/>
          <p:cNvSpPr txBox="1"/>
          <p:nvPr/>
        </p:nvSpPr>
        <p:spPr>
          <a:xfrm>
            <a:off x="602002" y="1013504"/>
            <a:ext cx="10208873" cy="3902094"/>
          </a:xfrm>
          <a:prstGeom prst="rect"/>
          <a:noFill/>
        </p:spPr>
        <p:txBody>
          <a:bodyPr wrap="square">
            <a:spAutoFit/>
          </a:bodyPr>
          <a:p>
            <a:pPr algn="just" defTabSz="542925"/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2.	A motor cyclist moving with a velocity of 72 km/hour on a 	flat road takes a turn on the road at a point where the radius 	of 	curvature of the road is 20 meter.  The acceleration due 	to gravity 	is 10 m/s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2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.  In order to avoid skidding, he must 	not bend with respect to the vertical plane by an angle 	greater than      </a:t>
            </a:r>
          </a:p>
          <a:p>
            <a:pPr algn="just" defTabSz="538163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1.	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tan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-1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6 					2. 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tan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-1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2  </a:t>
            </a:r>
          </a:p>
          <a:p>
            <a:pPr algn="just" defTabSz="538163">
              <a:lnSpc>
                <a:spcPct val="150000"/>
              </a:lnSpc>
            </a:pP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	3.	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tan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-1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25.92 				4.  </a:t>
            </a:r>
            <a:r>
              <a:rPr dirty="0" sz="2800" lang="en-US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= tan</a:t>
            </a:r>
            <a:r>
              <a:rPr baseline="30000"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-1</a:t>
            </a:r>
            <a:r>
              <a:rPr dirty="0" sz="2800" lang="en-US">
                <a:solidFill>
                  <a:schemeClr val="bg1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 4 </a:t>
            </a:r>
          </a:p>
        </p:txBody>
      </p:sp>
      <p:graphicFrame>
        <p:nvGraphicFramePr>
          <p:cNvPr id="4194772" name="Object 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110168" imgW="110006" progId="Equation.DSMT4">
                  <p:embed/>
                </p:oleObj>
              </mc:Choice>
              <mc:Fallback>
                <p:oleObj name="Equation" r:id="rId2" spid="" imgH="110168" imgW="110006" progId="Equation.DSMT4">
                  <p:embed/>
                  <p:pic>
                    <p:nvPicPr>
                      <p:cNvPr id="2097764" name="Object 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73" name="Object 6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spid="" imgH="110168" imgW="110006" progId="Equation.DSMT4">
                  <p:embed/>
                </p:oleObj>
              </mc:Choice>
              <mc:Fallback>
                <p:oleObj name="Equation" r:id="rId4" spid="" imgH="110168" imgW="110006" progId="Equation.DSMT4">
                  <p:embed/>
                  <p:pic>
                    <p:nvPicPr>
                      <p:cNvPr id="2097765" name="Object 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74" name="Object 7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spid="" imgH="110168" imgW="110006" progId="Equation.DSMT4">
                  <p:embed/>
                </p:oleObj>
              </mc:Choice>
              <mc:Fallback>
                <p:oleObj name="Equation" r:id="rId6" spid="" imgH="110168" imgW="110006" progId="Equation.DSMT4">
                  <p:embed/>
                  <p:pic>
                    <p:nvPicPr>
                      <p:cNvPr id="2097766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75" name="Object 8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spid="" imgH="110168" imgW="110006" progId="Equation.DSMT4">
                  <p:embed/>
                </p:oleObj>
              </mc:Choice>
              <mc:Fallback>
                <p:oleObj name="Equation" r:id="rId8" spid="" imgH="110168" imgW="110006" progId="Equation.DSMT4">
                  <p:embed/>
                  <p:pic>
                    <p:nvPicPr>
                      <p:cNvPr id="2097767" name="Object 8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9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76" name="Object 9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spid="" imgH="110168" imgW="110006" progId="Equation.DSMT4">
                  <p:embed/>
                </p:oleObj>
              </mc:Choice>
              <mc:Fallback>
                <p:oleObj name="Equation" r:id="rId10" spid="" imgH="110168" imgW="110006" progId="Equation.DSMT4">
                  <p:embed/>
                  <p:pic>
                    <p:nvPicPr>
                      <p:cNvPr id="2097768" name="Object 9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1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77" name="Object 12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spid="" imgH="110168" imgW="110006" progId="Equation.DSMT4">
                  <p:embed/>
                </p:oleObj>
              </mc:Choice>
              <mc:Fallback>
                <p:oleObj name="Equation" r:id="rId12" spid="" imgH="110168" imgW="110006" progId="Equation.DSMT4">
                  <p:embed/>
                  <p:pic>
                    <p:nvPicPr>
                      <p:cNvPr id="2097769" name="Object 12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78" name="Object 13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spid="" imgH="110168" imgW="110006" progId="Equation.DSMT4">
                  <p:embed/>
                </p:oleObj>
              </mc:Choice>
              <mc:Fallback>
                <p:oleObj name="Equation" r:id="rId14" spid="" imgH="110168" imgW="110006" progId="Equation.DSMT4">
                  <p:embed/>
                  <p:pic>
                    <p:nvPicPr>
                      <p:cNvPr id="2097770" name="Object 13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5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779" name="Object 14"/>
          <p:cNvGraphicFramePr>
            <a:graphicFrameLocks noChangeAspect="1"/>
          </p:cNvGraphicFramePr>
          <p:nvPr/>
        </p:nvGraphicFramePr>
        <p:xfrm>
          <a:off x="6040438" y="3373438"/>
          <a:ext cx="109537" cy="1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spid="" imgH="110168" imgW="110006" progId="Equation.DSMT4">
                  <p:embed/>
                </p:oleObj>
              </mc:Choice>
              <mc:Fallback>
                <p:oleObj name="Equation" r:id="rId16" spid="" imgH="110168" imgW="110006" progId="Equation.DSMT4">
                  <p:embed/>
                  <p:pic>
                    <p:nvPicPr>
                      <p:cNvPr id="2097771" name="Object 1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7"/>
                      <a:stretch>
                        <a:fillRect/>
                      </a:stretch>
                    </p:blipFill>
                    <p:spPr>
                      <a:xfrm>
                        <a:off x="6040438" y="3373438"/>
                        <a:ext cx="109537" cy="109537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IN"/>
          </a:p>
        </p:txBody>
      </p:sp>
      <p:sp>
        <p:nvSpPr>
          <p:cNvPr id="1048935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IN"/>
          </a:p>
        </p:txBody>
      </p:sp>
      <p:pic>
        <p:nvPicPr>
          <p:cNvPr id="2097772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794"/>
            <a:ext cx="12192000" cy="6858000"/>
          </a:xfrm>
          <a:prstGeom prst="rect"/>
        </p:spPr>
      </p:pic>
      <p:graphicFrame>
        <p:nvGraphicFramePr>
          <p:cNvPr id="4194780" name="Object 7"/>
          <p:cNvGraphicFramePr>
            <a:graphicFrameLocks noChangeAspect="1"/>
          </p:cNvGraphicFramePr>
          <p:nvPr/>
        </p:nvGraphicFramePr>
        <p:xfrm>
          <a:off x="5588000" y="3238500"/>
          <a:ext cx="10160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spid="" imgH="379854" imgW="1016077" progId="Equation.DSMT4">
                  <p:embed/>
                </p:oleObj>
              </mc:Choice>
              <mc:Fallback>
                <p:oleObj name="Equation" r:id="rId2" spid="" imgH="379854" imgW="1016077" progId="Equation.DSMT4">
                  <p:embed/>
                  <p:pic>
                    <p:nvPicPr>
                      <p:cNvPr id="2097773" name="Object 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5588000" y="3238500"/>
                        <a:ext cx="1016000" cy="379413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936" name="TextBox 3"/>
          <p:cNvSpPr txBox="1"/>
          <p:nvPr/>
        </p:nvSpPr>
        <p:spPr>
          <a:xfrm>
            <a:off x="1524000" y="2678838"/>
            <a:ext cx="8953500" cy="1015663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6000"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Thanking You </a:t>
            </a:r>
            <a:endParaRPr b="1" dirty="0" sz="6000" lang="en-IN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hasan</dc:creator>
  <cp:lastModifiedBy>iyyappan</cp:lastModifiedBy>
  <dcterms:created xsi:type="dcterms:W3CDTF">2024-04-15T11:28:57Z</dcterms:created>
  <dcterms:modified xsi:type="dcterms:W3CDTF">2024-06-22T06:23:41Z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bdab1fc119b24e92b6e109835c765ab9</vt:lpwstr>
  </property>
</Properties>
</file>